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0"/>
  </p:notesMasterIdLst>
  <p:sldIdLst>
    <p:sldId id="256" r:id="rId2"/>
    <p:sldId id="319" r:id="rId3"/>
    <p:sldId id="320" r:id="rId4"/>
    <p:sldId id="330" r:id="rId5"/>
    <p:sldId id="321" r:id="rId6"/>
    <p:sldId id="322" r:id="rId7"/>
    <p:sldId id="323" r:id="rId8"/>
    <p:sldId id="324" r:id="rId9"/>
    <p:sldId id="325" r:id="rId10"/>
    <p:sldId id="326" r:id="rId11"/>
    <p:sldId id="327" r:id="rId12"/>
    <p:sldId id="328" r:id="rId13"/>
    <p:sldId id="329" r:id="rId14"/>
    <p:sldId id="257" r:id="rId15"/>
    <p:sldId id="258" r:id="rId16"/>
    <p:sldId id="259" r:id="rId17"/>
    <p:sldId id="266" r:id="rId18"/>
    <p:sldId id="267" r:id="rId19"/>
    <p:sldId id="268" r:id="rId20"/>
    <p:sldId id="269" r:id="rId21"/>
    <p:sldId id="270" r:id="rId22"/>
    <p:sldId id="271" r:id="rId23"/>
    <p:sldId id="272" r:id="rId24"/>
    <p:sldId id="273" r:id="rId25"/>
    <p:sldId id="274" r:id="rId26"/>
    <p:sldId id="276" r:id="rId27"/>
    <p:sldId id="277" r:id="rId28"/>
    <p:sldId id="278" r:id="rId29"/>
    <p:sldId id="279" r:id="rId30"/>
    <p:sldId id="275"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6" r:id="rId45"/>
    <p:sldId id="293" r:id="rId46"/>
    <p:sldId id="294" r:id="rId47"/>
    <p:sldId id="297" r:id="rId48"/>
    <p:sldId id="298" r:id="rId49"/>
    <p:sldId id="299" r:id="rId50"/>
    <p:sldId id="300" r:id="rId51"/>
    <p:sldId id="303" r:id="rId52"/>
    <p:sldId id="340" r:id="rId53"/>
    <p:sldId id="341" r:id="rId54"/>
    <p:sldId id="342" r:id="rId55"/>
    <p:sldId id="343" r:id="rId56"/>
    <p:sldId id="344" r:id="rId57"/>
    <p:sldId id="345" r:id="rId58"/>
    <p:sldId id="346" r:id="rId59"/>
    <p:sldId id="347" r:id="rId60"/>
    <p:sldId id="348" r:id="rId61"/>
    <p:sldId id="349" r:id="rId62"/>
    <p:sldId id="350" r:id="rId63"/>
    <p:sldId id="351" r:id="rId64"/>
    <p:sldId id="352" r:id="rId65"/>
    <p:sldId id="353" r:id="rId66"/>
    <p:sldId id="354" r:id="rId67"/>
    <p:sldId id="355" r:id="rId68"/>
    <p:sldId id="356" r:id="rId69"/>
    <p:sldId id="357" r:id="rId70"/>
    <p:sldId id="358" r:id="rId71"/>
    <p:sldId id="359" r:id="rId72"/>
    <p:sldId id="360" r:id="rId73"/>
    <p:sldId id="361" r:id="rId74"/>
    <p:sldId id="260" r:id="rId75"/>
    <p:sldId id="261" r:id="rId76"/>
    <p:sldId id="263" r:id="rId77"/>
    <p:sldId id="264" r:id="rId78"/>
    <p:sldId id="265" r:id="rId79"/>
    <p:sldId id="332" r:id="rId80"/>
    <p:sldId id="333" r:id="rId81"/>
    <p:sldId id="334" r:id="rId82"/>
    <p:sldId id="335" r:id="rId83"/>
    <p:sldId id="336" r:id="rId84"/>
    <p:sldId id="337" r:id="rId85"/>
    <p:sldId id="338" r:id="rId86"/>
    <p:sldId id="339" r:id="rId87"/>
    <p:sldId id="304" r:id="rId88"/>
    <p:sldId id="305" r:id="rId89"/>
    <p:sldId id="306" r:id="rId90"/>
    <p:sldId id="307" r:id="rId91"/>
    <p:sldId id="308" r:id="rId92"/>
    <p:sldId id="309" r:id="rId93"/>
    <p:sldId id="310" r:id="rId94"/>
    <p:sldId id="312" r:id="rId95"/>
    <p:sldId id="313" r:id="rId96"/>
    <p:sldId id="314" r:id="rId97"/>
    <p:sldId id="318" r:id="rId98"/>
    <p:sldId id="331"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694"/>
  </p:normalViewPr>
  <p:slideViewPr>
    <p:cSldViewPr snapToGrid="0">
      <p:cViewPr varScale="1">
        <p:scale>
          <a:sx n="107" d="100"/>
          <a:sy n="107" d="100"/>
        </p:scale>
        <p:origin x="176"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2D06D5-2925-CC4F-9575-759FB67B5E35}" type="datetimeFigureOut">
              <a:rPr lang="en-US" smtClean="0"/>
              <a:t>12/1/22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A3C6D3-CA22-3045-BCD7-588C5AD3AD27}" type="slidenum">
              <a:rPr lang="en-US" smtClean="0"/>
              <a:t>‹#›</a:t>
            </a:fld>
            <a:endParaRPr lang="en-US"/>
          </a:p>
        </p:txBody>
      </p:sp>
    </p:spTree>
    <p:extLst>
      <p:ext uri="{BB962C8B-B14F-4D97-AF65-F5344CB8AC3E}">
        <p14:creationId xmlns:p14="http://schemas.microsoft.com/office/powerpoint/2010/main" val="2369318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BA3C6D3-CA22-3045-BCD7-588C5AD3AD27}" type="slidenum">
              <a:rPr lang="en-US" smtClean="0"/>
              <a:t>3</a:t>
            </a:fld>
            <a:endParaRPr lang="en-US"/>
          </a:p>
        </p:txBody>
      </p:sp>
    </p:spTree>
    <p:extLst>
      <p:ext uri="{BB962C8B-B14F-4D97-AF65-F5344CB8AC3E}">
        <p14:creationId xmlns:p14="http://schemas.microsoft.com/office/powerpoint/2010/main" val="836955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2E1AE-1EBF-40CF-7BA3-0BE3A6FF5B6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5DBFB46-FAB6-1A33-9C9E-C653AB8EA5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F468B1D-1D13-F8D9-08DF-3B0023469859}"/>
              </a:ext>
            </a:extLst>
          </p:cNvPr>
          <p:cNvSpPr>
            <a:spLocks noGrp="1"/>
          </p:cNvSpPr>
          <p:nvPr>
            <p:ph type="dt" sz="half" idx="10"/>
          </p:nvPr>
        </p:nvSpPr>
        <p:spPr/>
        <p:txBody>
          <a:bodyPr/>
          <a:lstStyle/>
          <a:p>
            <a:fld id="{BF96C7DC-C13E-A340-862A-4D563FFBA8CF}" type="datetimeFigureOut">
              <a:rPr lang="en-US" smtClean="0"/>
              <a:t>12/1/22</a:t>
            </a:fld>
            <a:endParaRPr lang="en-US"/>
          </a:p>
        </p:txBody>
      </p:sp>
      <p:sp>
        <p:nvSpPr>
          <p:cNvPr id="5" name="Footer Placeholder 4">
            <a:extLst>
              <a:ext uri="{FF2B5EF4-FFF2-40B4-BE49-F238E27FC236}">
                <a16:creationId xmlns:a16="http://schemas.microsoft.com/office/drawing/2014/main" id="{B499EDFF-2555-5779-3656-58B05E8C6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74AA4-C578-D95F-AE6C-11B4DE77B6D6}"/>
              </a:ext>
            </a:extLst>
          </p:cNvPr>
          <p:cNvSpPr>
            <a:spLocks noGrp="1"/>
          </p:cNvSpPr>
          <p:nvPr>
            <p:ph type="sldNum" sz="quarter" idx="12"/>
          </p:nvPr>
        </p:nvSpPr>
        <p:spPr/>
        <p:txBody>
          <a:bodyPr/>
          <a:lstStyle/>
          <a:p>
            <a:fld id="{2F05DE74-178B-8A4A-A608-DF939A62BDF3}" type="slidenum">
              <a:rPr lang="en-US" smtClean="0"/>
              <a:t>‹#›</a:t>
            </a:fld>
            <a:endParaRPr lang="en-US"/>
          </a:p>
        </p:txBody>
      </p:sp>
    </p:spTree>
    <p:extLst>
      <p:ext uri="{BB962C8B-B14F-4D97-AF65-F5344CB8AC3E}">
        <p14:creationId xmlns:p14="http://schemas.microsoft.com/office/powerpoint/2010/main" val="2961301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21F64-CDAC-4B3C-EBCD-EA3D2029839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620506F-3D90-52B4-C64D-63DD2B15E71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2DB0A1-2BBE-21C7-8E55-652622298C86}"/>
              </a:ext>
            </a:extLst>
          </p:cNvPr>
          <p:cNvSpPr>
            <a:spLocks noGrp="1"/>
          </p:cNvSpPr>
          <p:nvPr>
            <p:ph type="dt" sz="half" idx="10"/>
          </p:nvPr>
        </p:nvSpPr>
        <p:spPr/>
        <p:txBody>
          <a:bodyPr/>
          <a:lstStyle/>
          <a:p>
            <a:fld id="{BF96C7DC-C13E-A340-862A-4D563FFBA8CF}" type="datetimeFigureOut">
              <a:rPr lang="en-US" smtClean="0"/>
              <a:t>12/1/22</a:t>
            </a:fld>
            <a:endParaRPr lang="en-US"/>
          </a:p>
        </p:txBody>
      </p:sp>
      <p:sp>
        <p:nvSpPr>
          <p:cNvPr id="5" name="Footer Placeholder 4">
            <a:extLst>
              <a:ext uri="{FF2B5EF4-FFF2-40B4-BE49-F238E27FC236}">
                <a16:creationId xmlns:a16="http://schemas.microsoft.com/office/drawing/2014/main" id="{FA8E3357-72E0-A8FD-452D-39C6085B4A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59B292-0D04-E4E7-F3E0-6421395D4BD6}"/>
              </a:ext>
            </a:extLst>
          </p:cNvPr>
          <p:cNvSpPr>
            <a:spLocks noGrp="1"/>
          </p:cNvSpPr>
          <p:nvPr>
            <p:ph type="sldNum" sz="quarter" idx="12"/>
          </p:nvPr>
        </p:nvSpPr>
        <p:spPr/>
        <p:txBody>
          <a:bodyPr/>
          <a:lstStyle/>
          <a:p>
            <a:fld id="{2F05DE74-178B-8A4A-A608-DF939A62BDF3}" type="slidenum">
              <a:rPr lang="en-US" smtClean="0"/>
              <a:t>‹#›</a:t>
            </a:fld>
            <a:endParaRPr lang="en-US"/>
          </a:p>
        </p:txBody>
      </p:sp>
    </p:spTree>
    <p:extLst>
      <p:ext uri="{BB962C8B-B14F-4D97-AF65-F5344CB8AC3E}">
        <p14:creationId xmlns:p14="http://schemas.microsoft.com/office/powerpoint/2010/main" val="1792542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516DD2-4BCD-6B60-A774-B3B5F826B2F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71581D5-C646-8D61-FB4D-68B9F29D133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71E50FA-54DC-0645-C09E-B8AD44FFFA33}"/>
              </a:ext>
            </a:extLst>
          </p:cNvPr>
          <p:cNvSpPr>
            <a:spLocks noGrp="1"/>
          </p:cNvSpPr>
          <p:nvPr>
            <p:ph type="dt" sz="half" idx="10"/>
          </p:nvPr>
        </p:nvSpPr>
        <p:spPr/>
        <p:txBody>
          <a:bodyPr/>
          <a:lstStyle/>
          <a:p>
            <a:fld id="{BF96C7DC-C13E-A340-862A-4D563FFBA8CF}" type="datetimeFigureOut">
              <a:rPr lang="en-US" smtClean="0"/>
              <a:t>12/1/22</a:t>
            </a:fld>
            <a:endParaRPr lang="en-US"/>
          </a:p>
        </p:txBody>
      </p:sp>
      <p:sp>
        <p:nvSpPr>
          <p:cNvPr id="5" name="Footer Placeholder 4">
            <a:extLst>
              <a:ext uri="{FF2B5EF4-FFF2-40B4-BE49-F238E27FC236}">
                <a16:creationId xmlns:a16="http://schemas.microsoft.com/office/drawing/2014/main" id="{35840A67-8454-2E24-E730-BD8F7CFCA8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5460AD-29BB-47AD-67A6-65D4CE4E6A75}"/>
              </a:ext>
            </a:extLst>
          </p:cNvPr>
          <p:cNvSpPr>
            <a:spLocks noGrp="1"/>
          </p:cNvSpPr>
          <p:nvPr>
            <p:ph type="sldNum" sz="quarter" idx="12"/>
          </p:nvPr>
        </p:nvSpPr>
        <p:spPr/>
        <p:txBody>
          <a:bodyPr/>
          <a:lstStyle/>
          <a:p>
            <a:fld id="{2F05DE74-178B-8A4A-A608-DF939A62BDF3}" type="slidenum">
              <a:rPr lang="en-US" smtClean="0"/>
              <a:t>‹#›</a:t>
            </a:fld>
            <a:endParaRPr lang="en-US"/>
          </a:p>
        </p:txBody>
      </p:sp>
    </p:spTree>
    <p:extLst>
      <p:ext uri="{BB962C8B-B14F-4D97-AF65-F5344CB8AC3E}">
        <p14:creationId xmlns:p14="http://schemas.microsoft.com/office/powerpoint/2010/main" val="253823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9EB0B-143A-EFC2-D893-C9332845E5D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D508EDD-28AC-CD8A-5BDB-1BE0F7D9605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5CC5A9A-C92A-8D13-6BC6-DE4AE98332F1}"/>
              </a:ext>
            </a:extLst>
          </p:cNvPr>
          <p:cNvSpPr>
            <a:spLocks noGrp="1"/>
          </p:cNvSpPr>
          <p:nvPr>
            <p:ph type="dt" sz="half" idx="10"/>
          </p:nvPr>
        </p:nvSpPr>
        <p:spPr/>
        <p:txBody>
          <a:bodyPr/>
          <a:lstStyle/>
          <a:p>
            <a:fld id="{BF96C7DC-C13E-A340-862A-4D563FFBA8CF}" type="datetimeFigureOut">
              <a:rPr lang="en-US" smtClean="0"/>
              <a:t>12/1/22</a:t>
            </a:fld>
            <a:endParaRPr lang="en-US"/>
          </a:p>
        </p:txBody>
      </p:sp>
      <p:sp>
        <p:nvSpPr>
          <p:cNvPr id="5" name="Footer Placeholder 4">
            <a:extLst>
              <a:ext uri="{FF2B5EF4-FFF2-40B4-BE49-F238E27FC236}">
                <a16:creationId xmlns:a16="http://schemas.microsoft.com/office/drawing/2014/main" id="{2A79DE5A-CCC4-61C8-A1EB-E8CE64DBD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02CF63-0EBE-5475-76ED-EBE4D01356B9}"/>
              </a:ext>
            </a:extLst>
          </p:cNvPr>
          <p:cNvSpPr>
            <a:spLocks noGrp="1"/>
          </p:cNvSpPr>
          <p:nvPr>
            <p:ph type="sldNum" sz="quarter" idx="12"/>
          </p:nvPr>
        </p:nvSpPr>
        <p:spPr/>
        <p:txBody>
          <a:bodyPr/>
          <a:lstStyle/>
          <a:p>
            <a:fld id="{2F05DE74-178B-8A4A-A608-DF939A62BDF3}" type="slidenum">
              <a:rPr lang="en-US" smtClean="0"/>
              <a:t>‹#›</a:t>
            </a:fld>
            <a:endParaRPr lang="en-US"/>
          </a:p>
        </p:txBody>
      </p:sp>
    </p:spTree>
    <p:extLst>
      <p:ext uri="{BB962C8B-B14F-4D97-AF65-F5344CB8AC3E}">
        <p14:creationId xmlns:p14="http://schemas.microsoft.com/office/powerpoint/2010/main" val="2168323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7909A-46EF-5F42-5356-370A0A62499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3511996-71DF-DD86-BABD-AFDF333097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15E5E48-56D3-3B2E-6549-075F7227B184}"/>
              </a:ext>
            </a:extLst>
          </p:cNvPr>
          <p:cNvSpPr>
            <a:spLocks noGrp="1"/>
          </p:cNvSpPr>
          <p:nvPr>
            <p:ph type="dt" sz="half" idx="10"/>
          </p:nvPr>
        </p:nvSpPr>
        <p:spPr/>
        <p:txBody>
          <a:bodyPr/>
          <a:lstStyle/>
          <a:p>
            <a:fld id="{BF96C7DC-C13E-A340-862A-4D563FFBA8CF}" type="datetimeFigureOut">
              <a:rPr lang="en-US" smtClean="0"/>
              <a:t>12/1/22</a:t>
            </a:fld>
            <a:endParaRPr lang="en-US"/>
          </a:p>
        </p:txBody>
      </p:sp>
      <p:sp>
        <p:nvSpPr>
          <p:cNvPr id="5" name="Footer Placeholder 4">
            <a:extLst>
              <a:ext uri="{FF2B5EF4-FFF2-40B4-BE49-F238E27FC236}">
                <a16:creationId xmlns:a16="http://schemas.microsoft.com/office/drawing/2014/main" id="{2846A8FB-C32D-84F4-314B-293039680D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461A21-88AD-7BAB-C2B1-C5B4D55225EF}"/>
              </a:ext>
            </a:extLst>
          </p:cNvPr>
          <p:cNvSpPr>
            <a:spLocks noGrp="1"/>
          </p:cNvSpPr>
          <p:nvPr>
            <p:ph type="sldNum" sz="quarter" idx="12"/>
          </p:nvPr>
        </p:nvSpPr>
        <p:spPr/>
        <p:txBody>
          <a:bodyPr/>
          <a:lstStyle/>
          <a:p>
            <a:fld id="{2F05DE74-178B-8A4A-A608-DF939A62BDF3}" type="slidenum">
              <a:rPr lang="en-US" smtClean="0"/>
              <a:t>‹#›</a:t>
            </a:fld>
            <a:endParaRPr lang="en-US"/>
          </a:p>
        </p:txBody>
      </p:sp>
    </p:spTree>
    <p:extLst>
      <p:ext uri="{BB962C8B-B14F-4D97-AF65-F5344CB8AC3E}">
        <p14:creationId xmlns:p14="http://schemas.microsoft.com/office/powerpoint/2010/main" val="2809090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BEF21-E2C2-B671-5E15-F0F43FF2911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0E21518-0CCC-13A2-B598-7E23D79C275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67D59E1-93A2-9F7D-23B9-AADA474B8FA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7036248-4128-073B-B1C1-7397DA89C3C3}"/>
              </a:ext>
            </a:extLst>
          </p:cNvPr>
          <p:cNvSpPr>
            <a:spLocks noGrp="1"/>
          </p:cNvSpPr>
          <p:nvPr>
            <p:ph type="dt" sz="half" idx="10"/>
          </p:nvPr>
        </p:nvSpPr>
        <p:spPr/>
        <p:txBody>
          <a:bodyPr/>
          <a:lstStyle/>
          <a:p>
            <a:fld id="{BF96C7DC-C13E-A340-862A-4D563FFBA8CF}" type="datetimeFigureOut">
              <a:rPr lang="en-US" smtClean="0"/>
              <a:t>12/1/22</a:t>
            </a:fld>
            <a:endParaRPr lang="en-US"/>
          </a:p>
        </p:txBody>
      </p:sp>
      <p:sp>
        <p:nvSpPr>
          <p:cNvPr id="6" name="Footer Placeholder 5">
            <a:extLst>
              <a:ext uri="{FF2B5EF4-FFF2-40B4-BE49-F238E27FC236}">
                <a16:creationId xmlns:a16="http://schemas.microsoft.com/office/drawing/2014/main" id="{F6E8A9F1-F7A7-4024-7C36-D86141BE7B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85802F-3929-9C42-7D5A-DB64D9831501}"/>
              </a:ext>
            </a:extLst>
          </p:cNvPr>
          <p:cNvSpPr>
            <a:spLocks noGrp="1"/>
          </p:cNvSpPr>
          <p:nvPr>
            <p:ph type="sldNum" sz="quarter" idx="12"/>
          </p:nvPr>
        </p:nvSpPr>
        <p:spPr/>
        <p:txBody>
          <a:bodyPr/>
          <a:lstStyle/>
          <a:p>
            <a:fld id="{2F05DE74-178B-8A4A-A608-DF939A62BDF3}" type="slidenum">
              <a:rPr lang="en-US" smtClean="0"/>
              <a:t>‹#›</a:t>
            </a:fld>
            <a:endParaRPr lang="en-US"/>
          </a:p>
        </p:txBody>
      </p:sp>
    </p:spTree>
    <p:extLst>
      <p:ext uri="{BB962C8B-B14F-4D97-AF65-F5344CB8AC3E}">
        <p14:creationId xmlns:p14="http://schemas.microsoft.com/office/powerpoint/2010/main" val="2219701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46C4B-96FE-8BB1-3758-2641C895CD58}"/>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F372B00-DE7E-AD9F-93B3-64271A73AA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7BB5F36-9380-593F-CCF0-B42B9DC0AE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29320F8-0985-8A5B-C604-2D298A3BBE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1138C9D-2F32-26E5-6383-C54D23A6229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F057A34D-66A3-F6B9-046A-D9308729F63C}"/>
              </a:ext>
            </a:extLst>
          </p:cNvPr>
          <p:cNvSpPr>
            <a:spLocks noGrp="1"/>
          </p:cNvSpPr>
          <p:nvPr>
            <p:ph type="dt" sz="half" idx="10"/>
          </p:nvPr>
        </p:nvSpPr>
        <p:spPr/>
        <p:txBody>
          <a:bodyPr/>
          <a:lstStyle/>
          <a:p>
            <a:fld id="{BF96C7DC-C13E-A340-862A-4D563FFBA8CF}" type="datetimeFigureOut">
              <a:rPr lang="en-US" smtClean="0"/>
              <a:t>12/1/22</a:t>
            </a:fld>
            <a:endParaRPr lang="en-US"/>
          </a:p>
        </p:txBody>
      </p:sp>
      <p:sp>
        <p:nvSpPr>
          <p:cNvPr id="8" name="Footer Placeholder 7">
            <a:extLst>
              <a:ext uri="{FF2B5EF4-FFF2-40B4-BE49-F238E27FC236}">
                <a16:creationId xmlns:a16="http://schemas.microsoft.com/office/drawing/2014/main" id="{683B91A4-D282-1BF7-ABF1-8F030370F5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E799F7-5C4C-517F-A7F5-9157341B9C1E}"/>
              </a:ext>
            </a:extLst>
          </p:cNvPr>
          <p:cNvSpPr>
            <a:spLocks noGrp="1"/>
          </p:cNvSpPr>
          <p:nvPr>
            <p:ph type="sldNum" sz="quarter" idx="12"/>
          </p:nvPr>
        </p:nvSpPr>
        <p:spPr/>
        <p:txBody>
          <a:bodyPr/>
          <a:lstStyle/>
          <a:p>
            <a:fld id="{2F05DE74-178B-8A4A-A608-DF939A62BDF3}" type="slidenum">
              <a:rPr lang="en-US" smtClean="0"/>
              <a:t>‹#›</a:t>
            </a:fld>
            <a:endParaRPr lang="en-US"/>
          </a:p>
        </p:txBody>
      </p:sp>
    </p:spTree>
    <p:extLst>
      <p:ext uri="{BB962C8B-B14F-4D97-AF65-F5344CB8AC3E}">
        <p14:creationId xmlns:p14="http://schemas.microsoft.com/office/powerpoint/2010/main" val="881992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07990-86FF-8813-04E9-19F3D00ABD7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D3A1EC09-BC6D-08EF-D859-BF0D8FB8D507}"/>
              </a:ext>
            </a:extLst>
          </p:cNvPr>
          <p:cNvSpPr>
            <a:spLocks noGrp="1"/>
          </p:cNvSpPr>
          <p:nvPr>
            <p:ph type="dt" sz="half" idx="10"/>
          </p:nvPr>
        </p:nvSpPr>
        <p:spPr/>
        <p:txBody>
          <a:bodyPr/>
          <a:lstStyle/>
          <a:p>
            <a:fld id="{BF96C7DC-C13E-A340-862A-4D563FFBA8CF}" type="datetimeFigureOut">
              <a:rPr lang="en-US" smtClean="0"/>
              <a:t>12/1/22</a:t>
            </a:fld>
            <a:endParaRPr lang="en-US"/>
          </a:p>
        </p:txBody>
      </p:sp>
      <p:sp>
        <p:nvSpPr>
          <p:cNvPr id="4" name="Footer Placeholder 3">
            <a:extLst>
              <a:ext uri="{FF2B5EF4-FFF2-40B4-BE49-F238E27FC236}">
                <a16:creationId xmlns:a16="http://schemas.microsoft.com/office/drawing/2014/main" id="{D269FBB3-6C6E-4A19-348E-0B241CA07B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6B14D0-0FF9-6E2E-0C66-E4B25B26E26B}"/>
              </a:ext>
            </a:extLst>
          </p:cNvPr>
          <p:cNvSpPr>
            <a:spLocks noGrp="1"/>
          </p:cNvSpPr>
          <p:nvPr>
            <p:ph type="sldNum" sz="quarter" idx="12"/>
          </p:nvPr>
        </p:nvSpPr>
        <p:spPr/>
        <p:txBody>
          <a:bodyPr/>
          <a:lstStyle/>
          <a:p>
            <a:fld id="{2F05DE74-178B-8A4A-A608-DF939A62BDF3}" type="slidenum">
              <a:rPr lang="en-US" smtClean="0"/>
              <a:t>‹#›</a:t>
            </a:fld>
            <a:endParaRPr lang="en-US"/>
          </a:p>
        </p:txBody>
      </p:sp>
    </p:spTree>
    <p:extLst>
      <p:ext uri="{BB962C8B-B14F-4D97-AF65-F5344CB8AC3E}">
        <p14:creationId xmlns:p14="http://schemas.microsoft.com/office/powerpoint/2010/main" val="10063035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20CA68-D651-38F0-3872-DD6B53B4CA68}"/>
              </a:ext>
            </a:extLst>
          </p:cNvPr>
          <p:cNvSpPr>
            <a:spLocks noGrp="1"/>
          </p:cNvSpPr>
          <p:nvPr>
            <p:ph type="dt" sz="half" idx="10"/>
          </p:nvPr>
        </p:nvSpPr>
        <p:spPr/>
        <p:txBody>
          <a:bodyPr/>
          <a:lstStyle/>
          <a:p>
            <a:fld id="{BF96C7DC-C13E-A340-862A-4D563FFBA8CF}" type="datetimeFigureOut">
              <a:rPr lang="en-US" smtClean="0"/>
              <a:t>12/1/22</a:t>
            </a:fld>
            <a:endParaRPr lang="en-US"/>
          </a:p>
        </p:txBody>
      </p:sp>
      <p:sp>
        <p:nvSpPr>
          <p:cNvPr id="3" name="Footer Placeholder 2">
            <a:extLst>
              <a:ext uri="{FF2B5EF4-FFF2-40B4-BE49-F238E27FC236}">
                <a16:creationId xmlns:a16="http://schemas.microsoft.com/office/drawing/2014/main" id="{E64EB2C8-E924-5E3C-2777-1116278ED5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D869F58-E2D3-1F70-D7B6-FF555A279029}"/>
              </a:ext>
            </a:extLst>
          </p:cNvPr>
          <p:cNvSpPr>
            <a:spLocks noGrp="1"/>
          </p:cNvSpPr>
          <p:nvPr>
            <p:ph type="sldNum" sz="quarter" idx="12"/>
          </p:nvPr>
        </p:nvSpPr>
        <p:spPr/>
        <p:txBody>
          <a:bodyPr/>
          <a:lstStyle/>
          <a:p>
            <a:fld id="{2F05DE74-178B-8A4A-A608-DF939A62BDF3}" type="slidenum">
              <a:rPr lang="en-US" smtClean="0"/>
              <a:t>‹#›</a:t>
            </a:fld>
            <a:endParaRPr lang="en-US"/>
          </a:p>
        </p:txBody>
      </p:sp>
    </p:spTree>
    <p:extLst>
      <p:ext uri="{BB962C8B-B14F-4D97-AF65-F5344CB8AC3E}">
        <p14:creationId xmlns:p14="http://schemas.microsoft.com/office/powerpoint/2010/main" val="3313809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EE575-DDF6-81D4-2B01-03D94051713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54988A4-80F5-D4F1-5022-D963A0DB5C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0D355E7-DEEE-95D1-33C6-D13A508796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D1C974E-C1B7-11A8-5872-C42A09CB559F}"/>
              </a:ext>
            </a:extLst>
          </p:cNvPr>
          <p:cNvSpPr>
            <a:spLocks noGrp="1"/>
          </p:cNvSpPr>
          <p:nvPr>
            <p:ph type="dt" sz="half" idx="10"/>
          </p:nvPr>
        </p:nvSpPr>
        <p:spPr/>
        <p:txBody>
          <a:bodyPr/>
          <a:lstStyle/>
          <a:p>
            <a:fld id="{BF96C7DC-C13E-A340-862A-4D563FFBA8CF}" type="datetimeFigureOut">
              <a:rPr lang="en-US" smtClean="0"/>
              <a:t>12/1/22</a:t>
            </a:fld>
            <a:endParaRPr lang="en-US"/>
          </a:p>
        </p:txBody>
      </p:sp>
      <p:sp>
        <p:nvSpPr>
          <p:cNvPr id="6" name="Footer Placeholder 5">
            <a:extLst>
              <a:ext uri="{FF2B5EF4-FFF2-40B4-BE49-F238E27FC236}">
                <a16:creationId xmlns:a16="http://schemas.microsoft.com/office/drawing/2014/main" id="{51686D1F-8D3E-A732-A254-61CF8BEE1C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76F033-EED1-4ABC-8507-B1B7ADA17323}"/>
              </a:ext>
            </a:extLst>
          </p:cNvPr>
          <p:cNvSpPr>
            <a:spLocks noGrp="1"/>
          </p:cNvSpPr>
          <p:nvPr>
            <p:ph type="sldNum" sz="quarter" idx="12"/>
          </p:nvPr>
        </p:nvSpPr>
        <p:spPr/>
        <p:txBody>
          <a:bodyPr/>
          <a:lstStyle/>
          <a:p>
            <a:fld id="{2F05DE74-178B-8A4A-A608-DF939A62BDF3}" type="slidenum">
              <a:rPr lang="en-US" smtClean="0"/>
              <a:t>‹#›</a:t>
            </a:fld>
            <a:endParaRPr lang="en-US"/>
          </a:p>
        </p:txBody>
      </p:sp>
    </p:spTree>
    <p:extLst>
      <p:ext uri="{BB962C8B-B14F-4D97-AF65-F5344CB8AC3E}">
        <p14:creationId xmlns:p14="http://schemas.microsoft.com/office/powerpoint/2010/main" val="2631466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C038B-271A-DD99-E1B6-64383A66C73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00D0E0A-883B-180A-FB5B-315E11145A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5412BB-4075-57C5-871A-1BE48AD959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67EFE0B-EFE0-2A6A-8E95-D7AD827EDC2D}"/>
              </a:ext>
            </a:extLst>
          </p:cNvPr>
          <p:cNvSpPr>
            <a:spLocks noGrp="1"/>
          </p:cNvSpPr>
          <p:nvPr>
            <p:ph type="dt" sz="half" idx="10"/>
          </p:nvPr>
        </p:nvSpPr>
        <p:spPr/>
        <p:txBody>
          <a:bodyPr/>
          <a:lstStyle/>
          <a:p>
            <a:fld id="{BF96C7DC-C13E-A340-862A-4D563FFBA8CF}" type="datetimeFigureOut">
              <a:rPr lang="en-US" smtClean="0"/>
              <a:t>12/1/22</a:t>
            </a:fld>
            <a:endParaRPr lang="en-US"/>
          </a:p>
        </p:txBody>
      </p:sp>
      <p:sp>
        <p:nvSpPr>
          <p:cNvPr id="6" name="Footer Placeholder 5">
            <a:extLst>
              <a:ext uri="{FF2B5EF4-FFF2-40B4-BE49-F238E27FC236}">
                <a16:creationId xmlns:a16="http://schemas.microsoft.com/office/drawing/2014/main" id="{051DEAB1-C1B4-8AA3-CBCD-038D263B46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2B3ADD-FC67-EAEA-6BBF-DA8B00458770}"/>
              </a:ext>
            </a:extLst>
          </p:cNvPr>
          <p:cNvSpPr>
            <a:spLocks noGrp="1"/>
          </p:cNvSpPr>
          <p:nvPr>
            <p:ph type="sldNum" sz="quarter" idx="12"/>
          </p:nvPr>
        </p:nvSpPr>
        <p:spPr/>
        <p:txBody>
          <a:bodyPr/>
          <a:lstStyle/>
          <a:p>
            <a:fld id="{2F05DE74-178B-8A4A-A608-DF939A62BDF3}" type="slidenum">
              <a:rPr lang="en-US" smtClean="0"/>
              <a:t>‹#›</a:t>
            </a:fld>
            <a:endParaRPr lang="en-US"/>
          </a:p>
        </p:txBody>
      </p:sp>
    </p:spTree>
    <p:extLst>
      <p:ext uri="{BB962C8B-B14F-4D97-AF65-F5344CB8AC3E}">
        <p14:creationId xmlns:p14="http://schemas.microsoft.com/office/powerpoint/2010/main" val="1268854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159384-5B63-669A-17BE-774F01CAF0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A2F8DB2-CC2A-C8B4-9966-5DEEB4D79D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08E1E6F-934A-6E36-2B44-EE51C5A654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96C7DC-C13E-A340-862A-4D563FFBA8CF}" type="datetimeFigureOut">
              <a:rPr lang="en-US" smtClean="0"/>
              <a:t>12/1/22</a:t>
            </a:fld>
            <a:endParaRPr lang="en-US"/>
          </a:p>
        </p:txBody>
      </p:sp>
      <p:sp>
        <p:nvSpPr>
          <p:cNvPr id="5" name="Footer Placeholder 4">
            <a:extLst>
              <a:ext uri="{FF2B5EF4-FFF2-40B4-BE49-F238E27FC236}">
                <a16:creationId xmlns:a16="http://schemas.microsoft.com/office/drawing/2014/main" id="{C0508646-A241-BD5F-49F8-BBAABAD014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834D336-7DA5-52E8-276E-56CA242DB7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05DE74-178B-8A4A-A608-DF939A62BDF3}" type="slidenum">
              <a:rPr lang="en-US" smtClean="0"/>
              <a:t>‹#›</a:t>
            </a:fld>
            <a:endParaRPr lang="en-US"/>
          </a:p>
        </p:txBody>
      </p:sp>
    </p:spTree>
    <p:extLst>
      <p:ext uri="{BB962C8B-B14F-4D97-AF65-F5344CB8AC3E}">
        <p14:creationId xmlns:p14="http://schemas.microsoft.com/office/powerpoint/2010/main" val="15786312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D4349-7ACC-3D98-8021-CA715D533E54}"/>
              </a:ext>
            </a:extLst>
          </p:cNvPr>
          <p:cNvSpPr>
            <a:spLocks noGrp="1"/>
          </p:cNvSpPr>
          <p:nvPr>
            <p:ph type="ctrTitle"/>
          </p:nvPr>
        </p:nvSpPr>
        <p:spPr/>
        <p:txBody>
          <a:bodyPr>
            <a:normAutofit/>
          </a:bodyPr>
          <a:lstStyle/>
          <a:p>
            <a:r>
              <a:rPr lang="en-US" sz="4800" dirty="0"/>
              <a:t>Data Analytics with Python and R</a:t>
            </a:r>
          </a:p>
        </p:txBody>
      </p:sp>
      <p:sp>
        <p:nvSpPr>
          <p:cNvPr id="3" name="Subtitle 2">
            <a:extLst>
              <a:ext uri="{FF2B5EF4-FFF2-40B4-BE49-F238E27FC236}">
                <a16:creationId xmlns:a16="http://schemas.microsoft.com/office/drawing/2014/main" id="{61CB6909-6BEA-CEFB-2DD1-C787B77B51CB}"/>
              </a:ext>
            </a:extLst>
          </p:cNvPr>
          <p:cNvSpPr>
            <a:spLocks noGrp="1"/>
          </p:cNvSpPr>
          <p:nvPr>
            <p:ph type="subTitle" idx="1"/>
          </p:nvPr>
        </p:nvSpPr>
        <p:spPr/>
        <p:txBody>
          <a:bodyPr/>
          <a:lstStyle/>
          <a:p>
            <a:r>
              <a:rPr lang="en-US" dirty="0"/>
              <a:t>By </a:t>
            </a:r>
            <a:r>
              <a:rPr lang="en-US" dirty="0" err="1"/>
              <a:t>Maz</a:t>
            </a:r>
            <a:endParaRPr lang="en-US" dirty="0"/>
          </a:p>
        </p:txBody>
      </p:sp>
      <p:pic>
        <p:nvPicPr>
          <p:cNvPr id="4" name="Picture 3">
            <a:extLst>
              <a:ext uri="{FF2B5EF4-FFF2-40B4-BE49-F238E27FC236}">
                <a16:creationId xmlns:a16="http://schemas.microsoft.com/office/drawing/2014/main" id="{2779ABF7-2B78-4B93-F5CD-EB48D97DBC9D}"/>
              </a:ext>
            </a:extLst>
          </p:cNvPr>
          <p:cNvPicPr>
            <a:picLocks noChangeAspect="1"/>
          </p:cNvPicPr>
          <p:nvPr/>
        </p:nvPicPr>
        <p:blipFill>
          <a:blip r:embed="rId2"/>
          <a:stretch>
            <a:fillRect/>
          </a:stretch>
        </p:blipFill>
        <p:spPr>
          <a:xfrm>
            <a:off x="658059" y="326689"/>
            <a:ext cx="2397961" cy="1918369"/>
          </a:xfrm>
          <a:prstGeom prst="rect">
            <a:avLst/>
          </a:prstGeom>
        </p:spPr>
      </p:pic>
    </p:spTree>
    <p:extLst>
      <p:ext uri="{BB962C8B-B14F-4D97-AF65-F5344CB8AC3E}">
        <p14:creationId xmlns:p14="http://schemas.microsoft.com/office/powerpoint/2010/main" val="3687521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77E83-0F87-02F0-CC9C-09FAEC8442C8}"/>
              </a:ext>
            </a:extLst>
          </p:cNvPr>
          <p:cNvSpPr>
            <a:spLocks noGrp="1"/>
          </p:cNvSpPr>
          <p:nvPr>
            <p:ph type="title"/>
          </p:nvPr>
        </p:nvSpPr>
        <p:spPr/>
        <p:txBody>
          <a:bodyPr/>
          <a:lstStyle/>
          <a:p>
            <a:r>
              <a:rPr lang="en-GB" dirty="0"/>
              <a:t>Data Types for Multiple Items(continued)</a:t>
            </a:r>
            <a:endParaRPr lang="en-US" dirty="0"/>
          </a:p>
        </p:txBody>
      </p:sp>
      <p:sp>
        <p:nvSpPr>
          <p:cNvPr id="3" name="Content Placeholder 2">
            <a:extLst>
              <a:ext uri="{FF2B5EF4-FFF2-40B4-BE49-F238E27FC236}">
                <a16:creationId xmlns:a16="http://schemas.microsoft.com/office/drawing/2014/main" id="{B931CEC6-0CAA-F9D9-2B71-BA67FE17BAE2}"/>
              </a:ext>
            </a:extLst>
          </p:cNvPr>
          <p:cNvSpPr>
            <a:spLocks noGrp="1"/>
          </p:cNvSpPr>
          <p:nvPr>
            <p:ph idx="1"/>
          </p:nvPr>
        </p:nvSpPr>
        <p:spPr/>
        <p:txBody>
          <a:bodyPr/>
          <a:lstStyle/>
          <a:p>
            <a:pPr algn="l"/>
            <a:r>
              <a:rPr lang="en-GB" dirty="0"/>
              <a:t>type()</a:t>
            </a:r>
          </a:p>
          <a:p>
            <a:pPr marL="0" indent="0" algn="l">
              <a:buNone/>
            </a:pPr>
            <a:br>
              <a:rPr lang="en-GB" dirty="0"/>
            </a:br>
            <a:r>
              <a:rPr lang="en-GB" dirty="0"/>
              <a:t>Tuples are objects having the data type "tuple" according to Python:</a:t>
            </a:r>
          </a:p>
          <a:p>
            <a:pPr marL="0" indent="0" algn="l">
              <a:buNone/>
            </a:pPr>
            <a:br>
              <a:rPr lang="en-GB" dirty="0"/>
            </a:br>
            <a:br>
              <a:rPr lang="en-GB" dirty="0"/>
            </a:br>
            <a:r>
              <a:rPr lang="en-GB" dirty="0"/>
              <a:t>the class "tuple"&lt;class 'tuple'&gt;</a:t>
            </a:r>
          </a:p>
          <a:p>
            <a:endParaRPr lang="en-US" dirty="0"/>
          </a:p>
        </p:txBody>
      </p:sp>
      <p:pic>
        <p:nvPicPr>
          <p:cNvPr id="5" name="Picture 4">
            <a:extLst>
              <a:ext uri="{FF2B5EF4-FFF2-40B4-BE49-F238E27FC236}">
                <a16:creationId xmlns:a16="http://schemas.microsoft.com/office/drawing/2014/main" id="{93808892-0505-7498-4BF7-41613B10E391}"/>
              </a:ext>
            </a:extLst>
          </p:cNvPr>
          <p:cNvPicPr>
            <a:picLocks noChangeAspect="1"/>
          </p:cNvPicPr>
          <p:nvPr/>
        </p:nvPicPr>
        <p:blipFill>
          <a:blip r:embed="rId2"/>
          <a:stretch>
            <a:fillRect/>
          </a:stretch>
        </p:blipFill>
        <p:spPr>
          <a:xfrm>
            <a:off x="1639570" y="4602480"/>
            <a:ext cx="7772400" cy="1574483"/>
          </a:xfrm>
          <a:prstGeom prst="rect">
            <a:avLst/>
          </a:prstGeom>
        </p:spPr>
      </p:pic>
    </p:spTree>
    <p:extLst>
      <p:ext uri="{BB962C8B-B14F-4D97-AF65-F5344CB8AC3E}">
        <p14:creationId xmlns:p14="http://schemas.microsoft.com/office/powerpoint/2010/main" val="1771594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74406-07C0-D1C2-73EA-38E36F226614}"/>
              </a:ext>
            </a:extLst>
          </p:cNvPr>
          <p:cNvSpPr>
            <a:spLocks noGrp="1"/>
          </p:cNvSpPr>
          <p:nvPr>
            <p:ph type="title"/>
          </p:nvPr>
        </p:nvSpPr>
        <p:spPr/>
        <p:txBody>
          <a:bodyPr/>
          <a:lstStyle/>
          <a:p>
            <a:r>
              <a:rPr lang="en-GB" b="0" i="0" dirty="0">
                <a:solidFill>
                  <a:srgbClr val="000000"/>
                </a:solidFill>
                <a:effectLst/>
                <a:latin typeface="Open Sans" panose="020B0606030504020204" pitchFamily="34" charset="0"/>
              </a:rPr>
              <a:t>The tuple() Constructor</a:t>
            </a:r>
            <a:r>
              <a:rPr lang="en-GB" b="0" i="0" dirty="0">
                <a:solidFill>
                  <a:srgbClr val="252525"/>
                </a:solidFill>
                <a:effectLst/>
                <a:latin typeface="Open Sans" panose="020B0606030504020204" pitchFamily="34" charset="0"/>
              </a:rPr>
              <a:t> </a:t>
            </a:r>
            <a:endParaRPr lang="en-US" dirty="0"/>
          </a:p>
        </p:txBody>
      </p:sp>
      <p:sp>
        <p:nvSpPr>
          <p:cNvPr id="3" name="Content Placeholder 2">
            <a:extLst>
              <a:ext uri="{FF2B5EF4-FFF2-40B4-BE49-F238E27FC236}">
                <a16:creationId xmlns:a16="http://schemas.microsoft.com/office/drawing/2014/main" id="{0CC48715-9EFC-5D69-C6BC-E85855F881C9}"/>
              </a:ext>
            </a:extLst>
          </p:cNvPr>
          <p:cNvSpPr>
            <a:spLocks noGrp="1"/>
          </p:cNvSpPr>
          <p:nvPr>
            <p:ph idx="1"/>
          </p:nvPr>
        </p:nvSpPr>
        <p:spPr/>
        <p:txBody>
          <a:bodyPr/>
          <a:lstStyle/>
          <a:p>
            <a:r>
              <a:rPr lang="en-GB" dirty="0"/>
              <a:t>As an alternative, a tuple can be created using the tuple() constructer</a:t>
            </a:r>
          </a:p>
          <a:p>
            <a:endParaRPr lang="en-US" dirty="0"/>
          </a:p>
        </p:txBody>
      </p:sp>
      <p:pic>
        <p:nvPicPr>
          <p:cNvPr id="5" name="Picture 4">
            <a:extLst>
              <a:ext uri="{FF2B5EF4-FFF2-40B4-BE49-F238E27FC236}">
                <a16:creationId xmlns:a16="http://schemas.microsoft.com/office/drawing/2014/main" id="{7E06C094-3E33-477B-37FB-2D222A0C2079}"/>
              </a:ext>
            </a:extLst>
          </p:cNvPr>
          <p:cNvPicPr>
            <a:picLocks noChangeAspect="1"/>
          </p:cNvPicPr>
          <p:nvPr/>
        </p:nvPicPr>
        <p:blipFill>
          <a:blip r:embed="rId2"/>
          <a:stretch>
            <a:fillRect/>
          </a:stretch>
        </p:blipFill>
        <p:spPr>
          <a:xfrm>
            <a:off x="1447800" y="2959100"/>
            <a:ext cx="8747760" cy="2496820"/>
          </a:xfrm>
          <a:prstGeom prst="rect">
            <a:avLst/>
          </a:prstGeom>
        </p:spPr>
      </p:pic>
    </p:spTree>
    <p:extLst>
      <p:ext uri="{BB962C8B-B14F-4D97-AF65-F5344CB8AC3E}">
        <p14:creationId xmlns:p14="http://schemas.microsoft.com/office/powerpoint/2010/main" val="3114011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D9747-538F-F357-6038-3A27282158F2}"/>
              </a:ext>
            </a:extLst>
          </p:cNvPr>
          <p:cNvSpPr>
            <a:spLocks noGrp="1"/>
          </p:cNvSpPr>
          <p:nvPr>
            <p:ph type="title"/>
          </p:nvPr>
        </p:nvSpPr>
        <p:spPr/>
        <p:txBody>
          <a:bodyPr/>
          <a:lstStyle/>
          <a:p>
            <a:r>
              <a:rPr lang="en-US" dirty="0"/>
              <a:t>Tuples</a:t>
            </a:r>
          </a:p>
        </p:txBody>
      </p:sp>
      <p:sp>
        <p:nvSpPr>
          <p:cNvPr id="3" name="Content Placeholder 2">
            <a:extLst>
              <a:ext uri="{FF2B5EF4-FFF2-40B4-BE49-F238E27FC236}">
                <a16:creationId xmlns:a16="http://schemas.microsoft.com/office/drawing/2014/main" id="{FE48A3AC-ADCB-B923-6B09-B29415714A8A}"/>
              </a:ext>
            </a:extLst>
          </p:cNvPr>
          <p:cNvSpPr>
            <a:spLocks noGrp="1"/>
          </p:cNvSpPr>
          <p:nvPr>
            <p:ph idx="1"/>
          </p:nvPr>
        </p:nvSpPr>
        <p:spPr/>
        <p:txBody>
          <a:bodyPr/>
          <a:lstStyle/>
          <a:p>
            <a:pPr algn="l"/>
            <a:r>
              <a:rPr lang="en-GB" dirty="0"/>
              <a:t>Tuples have a more constrained list; they cannot expand, contract, or have things added or removed, which makes them less useful but also allows them to operate more quickly due to their lower overhead. </a:t>
            </a:r>
          </a:p>
          <a:p>
            <a:pPr algn="l"/>
            <a:r>
              <a:rPr lang="en-GB" dirty="0"/>
              <a:t>Good if you're dealing with pairs of objects where you know there will always be two, or with visuals where, say, the colours red, green, and blue go together. </a:t>
            </a:r>
          </a:p>
          <a:p>
            <a:pPr algn="l"/>
            <a:r>
              <a:rPr lang="en-GB" dirty="0"/>
              <a:t>Usually used carelessly in situations like for index, value in enumerate(x): a tuple is present in there around the comma, therefore no () is necessary.</a:t>
            </a:r>
          </a:p>
          <a:p>
            <a:endParaRPr lang="en-US" dirty="0"/>
          </a:p>
        </p:txBody>
      </p:sp>
    </p:spTree>
    <p:extLst>
      <p:ext uri="{BB962C8B-B14F-4D97-AF65-F5344CB8AC3E}">
        <p14:creationId xmlns:p14="http://schemas.microsoft.com/office/powerpoint/2010/main" val="3536851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5DEA1-E440-1FC2-CD3C-D755DDDFDB0E}"/>
              </a:ext>
            </a:extLst>
          </p:cNvPr>
          <p:cNvSpPr>
            <a:spLocks noGrp="1"/>
          </p:cNvSpPr>
          <p:nvPr>
            <p:ph type="title"/>
          </p:nvPr>
        </p:nvSpPr>
        <p:spPr/>
        <p:txBody>
          <a:bodyPr/>
          <a:lstStyle/>
          <a:p>
            <a:r>
              <a:rPr lang="en-US" dirty="0"/>
              <a:t>Tuples (continued)</a:t>
            </a:r>
          </a:p>
        </p:txBody>
      </p:sp>
      <p:sp>
        <p:nvSpPr>
          <p:cNvPr id="3" name="Content Placeholder 2">
            <a:extLst>
              <a:ext uri="{FF2B5EF4-FFF2-40B4-BE49-F238E27FC236}">
                <a16:creationId xmlns:a16="http://schemas.microsoft.com/office/drawing/2014/main" id="{8627E76C-4298-8A46-E671-C29FDD9759AF}"/>
              </a:ext>
            </a:extLst>
          </p:cNvPr>
          <p:cNvSpPr>
            <a:spLocks noGrp="1"/>
          </p:cNvSpPr>
          <p:nvPr>
            <p:ph idx="1"/>
          </p:nvPr>
        </p:nvSpPr>
        <p:spPr/>
        <p:txBody>
          <a:bodyPr/>
          <a:lstStyle/>
          <a:p>
            <a:pPr algn="l"/>
            <a:r>
              <a:rPr lang="en-GB" dirty="0"/>
              <a:t>When using fixed sets of items, you need to utilise tuples. </a:t>
            </a:r>
          </a:p>
          <a:p>
            <a:pPr algn="l"/>
            <a:r>
              <a:rPr lang="en-GB" dirty="0"/>
              <a:t>Tuples being used as keys for dictionary entries is one illustration (the key must not be changed). </a:t>
            </a:r>
          </a:p>
          <a:p>
            <a:pPr algn="l"/>
            <a:r>
              <a:rPr lang="en-GB" dirty="0"/>
              <a:t>Additionally, the use of tuples is crucial when the job requires integrity support, which means that the tuple cannot be altered by a different link. </a:t>
            </a:r>
          </a:p>
          <a:p>
            <a:pPr algn="l"/>
            <a:r>
              <a:rPr lang="en-GB" dirty="0"/>
              <a:t>Lists must be used in tasks where it is necessary to use collections of things that can be altered.</a:t>
            </a:r>
          </a:p>
          <a:p>
            <a:endParaRPr lang="en-US" dirty="0"/>
          </a:p>
        </p:txBody>
      </p:sp>
    </p:spTree>
    <p:extLst>
      <p:ext uri="{BB962C8B-B14F-4D97-AF65-F5344CB8AC3E}">
        <p14:creationId xmlns:p14="http://schemas.microsoft.com/office/powerpoint/2010/main" val="1493505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D695B-31E3-AEA7-A555-1F36C55BFFBE}"/>
              </a:ext>
            </a:extLst>
          </p:cNvPr>
          <p:cNvSpPr>
            <a:spLocks noGrp="1"/>
          </p:cNvSpPr>
          <p:nvPr>
            <p:ph type="title"/>
          </p:nvPr>
        </p:nvSpPr>
        <p:spPr/>
        <p:txBody>
          <a:bodyPr/>
          <a:lstStyle/>
          <a:p>
            <a:r>
              <a:rPr lang="en-US" dirty="0"/>
              <a:t>Why Data Analytics Using Python?</a:t>
            </a:r>
          </a:p>
        </p:txBody>
      </p:sp>
      <p:sp>
        <p:nvSpPr>
          <p:cNvPr id="3" name="Content Placeholder 2">
            <a:extLst>
              <a:ext uri="{FF2B5EF4-FFF2-40B4-BE49-F238E27FC236}">
                <a16:creationId xmlns:a16="http://schemas.microsoft.com/office/drawing/2014/main" id="{B0F65158-0A82-1EB4-2EC8-4F73873A9D58}"/>
              </a:ext>
            </a:extLst>
          </p:cNvPr>
          <p:cNvSpPr>
            <a:spLocks noGrp="1"/>
          </p:cNvSpPr>
          <p:nvPr>
            <p:ph idx="1"/>
          </p:nvPr>
        </p:nvSpPr>
        <p:spPr/>
        <p:txBody>
          <a:bodyPr>
            <a:normAutofit fontScale="92500" lnSpcReduction="10000"/>
          </a:bodyPr>
          <a:lstStyle/>
          <a:p>
            <a:pPr marL="0" indent="0">
              <a:buNone/>
            </a:pPr>
            <a:r>
              <a:rPr lang="en-US" dirty="0"/>
              <a:t>There are many programming languages available, but Python is popularly used by statisticians, engineers, and scientists to perform data analytics.</a:t>
            </a:r>
          </a:p>
          <a:p>
            <a:pPr marL="0" indent="0">
              <a:buNone/>
            </a:pPr>
            <a:r>
              <a:rPr lang="en-US" dirty="0"/>
              <a:t>Here are some of the reasons why Data Analytics using Python has become popular:</a:t>
            </a:r>
          </a:p>
          <a:p>
            <a:r>
              <a:rPr lang="en-US" dirty="0"/>
              <a:t>Python is easy to learn and understand and has a simple syntax.</a:t>
            </a:r>
          </a:p>
          <a:p>
            <a:r>
              <a:rPr lang="en-US" dirty="0"/>
              <a:t>The programming language is scalable and flexible.</a:t>
            </a:r>
          </a:p>
          <a:p>
            <a:r>
              <a:rPr lang="en-US" dirty="0"/>
              <a:t>It has a vast collection of libraries for numerical computation and data manipulation.</a:t>
            </a:r>
          </a:p>
          <a:p>
            <a:r>
              <a:rPr lang="en-US" dirty="0"/>
              <a:t>Python provides libraries for graphics and data visualization to build plots.</a:t>
            </a:r>
          </a:p>
          <a:p>
            <a:r>
              <a:rPr lang="en-US" dirty="0"/>
              <a:t>It has broad community support to help solve many kinds of queries.</a:t>
            </a:r>
            <a:br>
              <a:rPr lang="en-US" dirty="0"/>
            </a:br>
            <a:endParaRPr lang="en-US" dirty="0"/>
          </a:p>
        </p:txBody>
      </p:sp>
    </p:spTree>
    <p:extLst>
      <p:ext uri="{BB962C8B-B14F-4D97-AF65-F5344CB8AC3E}">
        <p14:creationId xmlns:p14="http://schemas.microsoft.com/office/powerpoint/2010/main" val="1659731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3BCDC-A9FB-6285-09B7-704574FB96E9}"/>
              </a:ext>
            </a:extLst>
          </p:cNvPr>
          <p:cNvSpPr>
            <a:spLocks noGrp="1"/>
          </p:cNvSpPr>
          <p:nvPr>
            <p:ph type="title"/>
          </p:nvPr>
        </p:nvSpPr>
        <p:spPr/>
        <p:txBody>
          <a:bodyPr/>
          <a:lstStyle/>
          <a:p>
            <a:r>
              <a:rPr lang="en-GB" b="0" i="0" dirty="0">
                <a:solidFill>
                  <a:srgbClr val="000000"/>
                </a:solidFill>
                <a:effectLst/>
                <a:latin typeface="Open Sans" panose="020B0606030504020204" pitchFamily="34" charset="0"/>
              </a:rPr>
              <a:t>Python Data Analytics Libraries</a:t>
            </a:r>
            <a:endParaRPr lang="en-US" dirty="0"/>
          </a:p>
        </p:txBody>
      </p:sp>
      <p:sp>
        <p:nvSpPr>
          <p:cNvPr id="3" name="Content Placeholder 2">
            <a:extLst>
              <a:ext uri="{FF2B5EF4-FFF2-40B4-BE49-F238E27FC236}">
                <a16:creationId xmlns:a16="http://schemas.microsoft.com/office/drawing/2014/main" id="{CE6347A9-8D04-B0BF-8E7B-649D60D28FB4}"/>
              </a:ext>
            </a:extLst>
          </p:cNvPr>
          <p:cNvSpPr>
            <a:spLocks noGrp="1"/>
          </p:cNvSpPr>
          <p:nvPr>
            <p:ph idx="1"/>
          </p:nvPr>
        </p:nvSpPr>
        <p:spPr/>
        <p:txBody>
          <a:bodyPr>
            <a:normAutofit fontScale="47500" lnSpcReduction="20000"/>
          </a:bodyPr>
          <a:lstStyle/>
          <a:p>
            <a:pPr marL="0" indent="0" algn="l">
              <a:buNone/>
            </a:pPr>
            <a:br>
              <a:rPr lang="en-GB" dirty="0"/>
            </a:br>
            <a:br>
              <a:rPr lang="en-GB" dirty="0"/>
            </a:br>
            <a:r>
              <a:rPr lang="en-GB" dirty="0"/>
              <a:t>Python offers a variety of libraries, which is one of the key reasons why it has become the most popular and preferred method of data processing.</a:t>
            </a:r>
          </a:p>
          <a:p>
            <a:pPr marL="0" indent="0" algn="l">
              <a:buNone/>
            </a:pPr>
            <a:br>
              <a:rPr lang="en-GB" dirty="0"/>
            </a:br>
            <a:br>
              <a:rPr lang="en-GB" dirty="0"/>
            </a:br>
            <a:r>
              <a:rPr lang="en-GB" dirty="0"/>
              <a:t>NumPy: NumPy offers tools for numerical computing and supports n-dimensional arrays. </a:t>
            </a:r>
          </a:p>
          <a:p>
            <a:pPr marL="0" indent="0" algn="l">
              <a:buNone/>
            </a:pPr>
            <a:r>
              <a:rPr lang="en-GB" dirty="0"/>
              <a:t>It is helpful for Fourier transform and linear algebra.</a:t>
            </a:r>
          </a:p>
          <a:p>
            <a:pPr marL="0" indent="0" algn="l">
              <a:buNone/>
            </a:pPr>
            <a:br>
              <a:rPr lang="en-GB" dirty="0"/>
            </a:br>
            <a:br>
              <a:rPr lang="en-GB" dirty="0"/>
            </a:br>
            <a:r>
              <a:rPr lang="en-GB" dirty="0"/>
              <a:t>Pandas: Pandas offers tools for handling missing data, running calculations, and modifying the data.</a:t>
            </a:r>
          </a:p>
          <a:p>
            <a:pPr marL="0" indent="0" algn="l">
              <a:buNone/>
            </a:pPr>
            <a:br>
              <a:rPr lang="en-GB" dirty="0"/>
            </a:br>
            <a:br>
              <a:rPr lang="en-GB" dirty="0"/>
            </a:br>
            <a:r>
              <a:rPr lang="en-GB" dirty="0"/>
              <a:t>The Matplotlib software is frequently used to plot data points and produce interactive data visualisations.</a:t>
            </a:r>
          </a:p>
          <a:p>
            <a:pPr marL="0" indent="0" algn="l">
              <a:buNone/>
            </a:pPr>
            <a:br>
              <a:rPr lang="en-GB" dirty="0"/>
            </a:br>
            <a:br>
              <a:rPr lang="en-GB" dirty="0"/>
            </a:br>
            <a:r>
              <a:rPr lang="en-GB" dirty="0"/>
              <a:t>SciPy: Scientific computing is done using the SciPy package. </a:t>
            </a:r>
          </a:p>
          <a:p>
            <a:pPr marL="0" indent="0" algn="l">
              <a:buNone/>
            </a:pPr>
            <a:r>
              <a:rPr lang="en-GB" dirty="0"/>
              <a:t>It includes modules for signal and image processing as well as modules for integration, interpolation, special functions, and linear algebra.</a:t>
            </a:r>
          </a:p>
          <a:p>
            <a:pPr marL="0" indent="0" algn="l">
              <a:buNone/>
            </a:pPr>
            <a:br>
              <a:rPr lang="en-GB" dirty="0"/>
            </a:br>
            <a:br>
              <a:rPr lang="en-GB" dirty="0"/>
            </a:br>
            <a:r>
              <a:rPr lang="en-GB" dirty="0"/>
              <a:t>Scikit-Learn: The Scikit-Learn library includes tools that let you create models for classification, clustering, and regression.</a:t>
            </a:r>
          </a:p>
          <a:p>
            <a:pPr marL="0" indent="0">
              <a:buNone/>
            </a:pPr>
            <a:endParaRPr lang="en-US" dirty="0"/>
          </a:p>
        </p:txBody>
      </p:sp>
    </p:spTree>
    <p:extLst>
      <p:ext uri="{BB962C8B-B14F-4D97-AF65-F5344CB8AC3E}">
        <p14:creationId xmlns:p14="http://schemas.microsoft.com/office/powerpoint/2010/main" val="590405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49890-1EE8-E872-A468-D05C5CA32CFB}"/>
              </a:ext>
            </a:extLst>
          </p:cNvPr>
          <p:cNvSpPr>
            <a:spLocks noGrp="1"/>
          </p:cNvSpPr>
          <p:nvPr>
            <p:ph type="title"/>
          </p:nvPr>
        </p:nvSpPr>
        <p:spPr/>
        <p:txBody>
          <a:bodyPr/>
          <a:lstStyle/>
          <a:p>
            <a:r>
              <a:rPr lang="en-US" dirty="0"/>
              <a:t>Make a NumPy array first.</a:t>
            </a:r>
          </a:p>
        </p:txBody>
      </p:sp>
      <p:pic>
        <p:nvPicPr>
          <p:cNvPr id="4" name="Content Placeholder 3">
            <a:extLst>
              <a:ext uri="{FF2B5EF4-FFF2-40B4-BE49-F238E27FC236}">
                <a16:creationId xmlns:a16="http://schemas.microsoft.com/office/drawing/2014/main" id="{8BC1AD66-3C81-68A7-DBDF-E8F711D3F738}"/>
              </a:ext>
            </a:extLst>
          </p:cNvPr>
          <p:cNvPicPr>
            <a:picLocks noGrp="1" noChangeAspect="1"/>
          </p:cNvPicPr>
          <p:nvPr>
            <p:ph idx="1"/>
          </p:nvPr>
        </p:nvPicPr>
        <p:blipFill>
          <a:blip r:embed="rId2"/>
          <a:stretch>
            <a:fillRect/>
          </a:stretch>
        </p:blipFill>
        <p:spPr>
          <a:xfrm>
            <a:off x="1447800" y="1785257"/>
            <a:ext cx="8153400" cy="4173583"/>
          </a:xfrm>
        </p:spPr>
      </p:pic>
    </p:spTree>
    <p:extLst>
      <p:ext uri="{BB962C8B-B14F-4D97-AF65-F5344CB8AC3E}">
        <p14:creationId xmlns:p14="http://schemas.microsoft.com/office/powerpoint/2010/main" val="2177977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D7E6B-A6D8-10E3-8C13-0BCD21217745}"/>
              </a:ext>
            </a:extLst>
          </p:cNvPr>
          <p:cNvSpPr>
            <a:spLocks noGrp="1"/>
          </p:cNvSpPr>
          <p:nvPr>
            <p:ph type="title"/>
          </p:nvPr>
        </p:nvSpPr>
        <p:spPr/>
        <p:txBody>
          <a:bodyPr/>
          <a:lstStyle/>
          <a:p>
            <a:r>
              <a:rPr lang="en-GB" dirty="0"/>
              <a:t>Use the array's elements to your advantage.</a:t>
            </a:r>
            <a:endParaRPr lang="en-US" dirty="0"/>
          </a:p>
        </p:txBody>
      </p:sp>
      <p:pic>
        <p:nvPicPr>
          <p:cNvPr id="4" name="Content Placeholder 3">
            <a:extLst>
              <a:ext uri="{FF2B5EF4-FFF2-40B4-BE49-F238E27FC236}">
                <a16:creationId xmlns:a16="http://schemas.microsoft.com/office/drawing/2014/main" id="{A2192A31-58E2-114D-816D-3B93E20C97E7}"/>
              </a:ext>
            </a:extLst>
          </p:cNvPr>
          <p:cNvPicPr>
            <a:picLocks noGrp="1" noChangeAspect="1"/>
          </p:cNvPicPr>
          <p:nvPr>
            <p:ph idx="1"/>
          </p:nvPr>
        </p:nvPicPr>
        <p:blipFill>
          <a:blip r:embed="rId2"/>
          <a:stretch>
            <a:fillRect/>
          </a:stretch>
        </p:blipFill>
        <p:spPr>
          <a:xfrm>
            <a:off x="1164771" y="2057400"/>
            <a:ext cx="8817429" cy="3418114"/>
          </a:xfrm>
        </p:spPr>
      </p:pic>
    </p:spTree>
    <p:extLst>
      <p:ext uri="{BB962C8B-B14F-4D97-AF65-F5344CB8AC3E}">
        <p14:creationId xmlns:p14="http://schemas.microsoft.com/office/powerpoint/2010/main" val="1439666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6635-1469-1622-6FCC-47A131323AE0}"/>
              </a:ext>
            </a:extLst>
          </p:cNvPr>
          <p:cNvSpPr>
            <a:spLocks noGrp="1"/>
          </p:cNvSpPr>
          <p:nvPr>
            <p:ph type="title"/>
          </p:nvPr>
        </p:nvSpPr>
        <p:spPr>
          <a:xfrm>
            <a:off x="676405" y="365125"/>
            <a:ext cx="11060483" cy="1325563"/>
          </a:xfrm>
        </p:spPr>
        <p:txBody>
          <a:bodyPr>
            <a:normAutofit/>
          </a:bodyPr>
          <a:lstStyle/>
          <a:p>
            <a:r>
              <a:rPr lang="en-GB" dirty="0"/>
              <a:t>Make a 2D array, then examine its shape.</a:t>
            </a:r>
            <a:endParaRPr lang="en-US" dirty="0"/>
          </a:p>
        </p:txBody>
      </p:sp>
      <p:pic>
        <p:nvPicPr>
          <p:cNvPr id="4" name="Content Placeholder 3">
            <a:extLst>
              <a:ext uri="{FF2B5EF4-FFF2-40B4-BE49-F238E27FC236}">
                <a16:creationId xmlns:a16="http://schemas.microsoft.com/office/drawing/2014/main" id="{C2CEB9EB-7FE1-2744-F60A-C837AFF831D5}"/>
              </a:ext>
            </a:extLst>
          </p:cNvPr>
          <p:cNvPicPr>
            <a:picLocks noGrp="1" noChangeAspect="1"/>
          </p:cNvPicPr>
          <p:nvPr>
            <p:ph idx="1"/>
          </p:nvPr>
        </p:nvPicPr>
        <p:blipFill>
          <a:blip r:embed="rId2"/>
          <a:stretch>
            <a:fillRect/>
          </a:stretch>
        </p:blipFill>
        <p:spPr>
          <a:xfrm>
            <a:off x="1029970" y="2038746"/>
            <a:ext cx="9120902" cy="3508613"/>
          </a:xfrm>
        </p:spPr>
      </p:pic>
    </p:spTree>
    <p:extLst>
      <p:ext uri="{BB962C8B-B14F-4D97-AF65-F5344CB8AC3E}">
        <p14:creationId xmlns:p14="http://schemas.microsoft.com/office/powerpoint/2010/main" val="2770068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1FFF2-083A-B49E-9761-C82B2B84E74C}"/>
              </a:ext>
            </a:extLst>
          </p:cNvPr>
          <p:cNvSpPr>
            <a:spLocks noGrp="1"/>
          </p:cNvSpPr>
          <p:nvPr>
            <p:ph type="title"/>
          </p:nvPr>
        </p:nvSpPr>
        <p:spPr/>
        <p:txBody>
          <a:bodyPr/>
          <a:lstStyle/>
          <a:p>
            <a:r>
              <a:rPr lang="en-US" dirty="0"/>
              <a:t>Utilizing the 2D array's index positions, access elements</a:t>
            </a:r>
          </a:p>
        </p:txBody>
      </p:sp>
      <p:pic>
        <p:nvPicPr>
          <p:cNvPr id="4" name="Content Placeholder 3">
            <a:extLst>
              <a:ext uri="{FF2B5EF4-FFF2-40B4-BE49-F238E27FC236}">
                <a16:creationId xmlns:a16="http://schemas.microsoft.com/office/drawing/2014/main" id="{49F494EF-9953-F0E9-F4BE-76F9091EFEC3}"/>
              </a:ext>
            </a:extLst>
          </p:cNvPr>
          <p:cNvPicPr>
            <a:picLocks noGrp="1" noChangeAspect="1"/>
          </p:cNvPicPr>
          <p:nvPr>
            <p:ph idx="1"/>
          </p:nvPr>
        </p:nvPicPr>
        <p:blipFill>
          <a:blip r:embed="rId2"/>
          <a:stretch>
            <a:fillRect/>
          </a:stretch>
        </p:blipFill>
        <p:spPr>
          <a:xfrm>
            <a:off x="1078230" y="2082800"/>
            <a:ext cx="9650730" cy="3083560"/>
          </a:xfrm>
        </p:spPr>
      </p:pic>
    </p:spTree>
    <p:extLst>
      <p:ext uri="{BB962C8B-B14F-4D97-AF65-F5344CB8AC3E}">
        <p14:creationId xmlns:p14="http://schemas.microsoft.com/office/powerpoint/2010/main" val="139494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89B1-1C84-51E5-4194-4009F1347F9E}"/>
              </a:ext>
            </a:extLst>
          </p:cNvPr>
          <p:cNvSpPr>
            <a:spLocks noGrp="1"/>
          </p:cNvSpPr>
          <p:nvPr>
            <p:ph type="title"/>
          </p:nvPr>
        </p:nvSpPr>
        <p:spPr/>
        <p:txBody>
          <a:bodyPr/>
          <a:lstStyle/>
          <a:p>
            <a:r>
              <a:rPr lang="en-US" dirty="0"/>
              <a:t>Tuples in Python</a:t>
            </a:r>
          </a:p>
        </p:txBody>
      </p:sp>
      <p:sp>
        <p:nvSpPr>
          <p:cNvPr id="3" name="Content Placeholder 2">
            <a:extLst>
              <a:ext uri="{FF2B5EF4-FFF2-40B4-BE49-F238E27FC236}">
                <a16:creationId xmlns:a16="http://schemas.microsoft.com/office/drawing/2014/main" id="{76B558DD-4B3C-BD99-7272-EE7A1B53C037}"/>
              </a:ext>
            </a:extLst>
          </p:cNvPr>
          <p:cNvSpPr>
            <a:spLocks noGrp="1"/>
          </p:cNvSpPr>
          <p:nvPr>
            <p:ph idx="1"/>
          </p:nvPr>
        </p:nvSpPr>
        <p:spPr>
          <a:xfrm>
            <a:off x="838200" y="1825625"/>
            <a:ext cx="10515600" cy="2106295"/>
          </a:xfrm>
        </p:spPr>
        <p:txBody>
          <a:bodyPr>
            <a:normAutofit fontScale="92500" lnSpcReduction="20000"/>
          </a:bodyPr>
          <a:lstStyle/>
          <a:p>
            <a:pPr algn="l"/>
            <a:r>
              <a:rPr lang="en-GB" dirty="0"/>
              <a:t>Multiple items can be stored in a single variable by using tuples. </a:t>
            </a:r>
          </a:p>
          <a:p>
            <a:pPr algn="l"/>
            <a:r>
              <a:rPr lang="en-GB" dirty="0"/>
              <a:t>One of the four built-in data types in Python for storing data collections is the tuple; the other three are list, set, and dictionary, each with a unique set of features and applications. </a:t>
            </a:r>
          </a:p>
          <a:p>
            <a:pPr algn="l"/>
            <a:r>
              <a:rPr lang="en-GB" dirty="0"/>
              <a:t>A tuple is an unchanging, ordered collection.</a:t>
            </a:r>
          </a:p>
          <a:p>
            <a:endParaRPr lang="en-US" dirty="0"/>
          </a:p>
        </p:txBody>
      </p:sp>
      <p:pic>
        <p:nvPicPr>
          <p:cNvPr id="4" name="Picture 3">
            <a:extLst>
              <a:ext uri="{FF2B5EF4-FFF2-40B4-BE49-F238E27FC236}">
                <a16:creationId xmlns:a16="http://schemas.microsoft.com/office/drawing/2014/main" id="{ED8E4768-F4B6-5D54-632A-BEBB468C84BA}"/>
              </a:ext>
            </a:extLst>
          </p:cNvPr>
          <p:cNvPicPr>
            <a:picLocks noChangeAspect="1"/>
          </p:cNvPicPr>
          <p:nvPr/>
        </p:nvPicPr>
        <p:blipFill>
          <a:blip r:embed="rId2"/>
          <a:stretch>
            <a:fillRect/>
          </a:stretch>
        </p:blipFill>
        <p:spPr>
          <a:xfrm>
            <a:off x="977900" y="3931920"/>
            <a:ext cx="4605020" cy="2576512"/>
          </a:xfrm>
          <a:prstGeom prst="rect">
            <a:avLst/>
          </a:prstGeom>
        </p:spPr>
      </p:pic>
      <p:pic>
        <p:nvPicPr>
          <p:cNvPr id="5" name="Picture 4">
            <a:extLst>
              <a:ext uri="{FF2B5EF4-FFF2-40B4-BE49-F238E27FC236}">
                <a16:creationId xmlns:a16="http://schemas.microsoft.com/office/drawing/2014/main" id="{B604876D-08CD-F3CF-62EB-7856A2258A44}"/>
              </a:ext>
            </a:extLst>
          </p:cNvPr>
          <p:cNvPicPr>
            <a:picLocks noChangeAspect="1"/>
          </p:cNvPicPr>
          <p:nvPr/>
        </p:nvPicPr>
        <p:blipFill>
          <a:blip r:embed="rId3"/>
          <a:stretch>
            <a:fillRect/>
          </a:stretch>
        </p:blipFill>
        <p:spPr>
          <a:xfrm>
            <a:off x="5582920" y="4066857"/>
            <a:ext cx="5770880" cy="2576512"/>
          </a:xfrm>
          <a:prstGeom prst="rect">
            <a:avLst/>
          </a:prstGeom>
        </p:spPr>
      </p:pic>
    </p:spTree>
    <p:extLst>
      <p:ext uri="{BB962C8B-B14F-4D97-AF65-F5344CB8AC3E}">
        <p14:creationId xmlns:p14="http://schemas.microsoft.com/office/powerpoint/2010/main" val="1035717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76A3E-9A5D-54DC-FBB8-A6E0740FA4F7}"/>
              </a:ext>
            </a:extLst>
          </p:cNvPr>
          <p:cNvSpPr>
            <a:spLocks noGrp="1"/>
          </p:cNvSpPr>
          <p:nvPr>
            <p:ph type="title"/>
          </p:nvPr>
        </p:nvSpPr>
        <p:spPr/>
        <p:txBody>
          <a:bodyPr/>
          <a:lstStyle/>
          <a:p>
            <a:r>
              <a:rPr lang="en-GB" dirty="0"/>
              <a:t>Make a string-type array.</a:t>
            </a:r>
            <a:endParaRPr lang="en-US" dirty="0"/>
          </a:p>
        </p:txBody>
      </p:sp>
      <p:pic>
        <p:nvPicPr>
          <p:cNvPr id="4" name="Content Placeholder 3">
            <a:extLst>
              <a:ext uri="{FF2B5EF4-FFF2-40B4-BE49-F238E27FC236}">
                <a16:creationId xmlns:a16="http://schemas.microsoft.com/office/drawing/2014/main" id="{1AB65207-3C1F-583E-EBA8-8787BEC81A42}"/>
              </a:ext>
            </a:extLst>
          </p:cNvPr>
          <p:cNvPicPr>
            <a:picLocks noGrp="1" noChangeAspect="1"/>
          </p:cNvPicPr>
          <p:nvPr>
            <p:ph idx="1"/>
          </p:nvPr>
        </p:nvPicPr>
        <p:blipFill>
          <a:blip r:embed="rId2"/>
          <a:stretch>
            <a:fillRect/>
          </a:stretch>
        </p:blipFill>
        <p:spPr>
          <a:xfrm>
            <a:off x="838200" y="2095500"/>
            <a:ext cx="10223500" cy="3268980"/>
          </a:xfrm>
        </p:spPr>
      </p:pic>
    </p:spTree>
    <p:extLst>
      <p:ext uri="{BB962C8B-B14F-4D97-AF65-F5344CB8AC3E}">
        <p14:creationId xmlns:p14="http://schemas.microsoft.com/office/powerpoint/2010/main" val="3454454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A4FFA-1C02-0FE3-E99F-7226899F5B13}"/>
              </a:ext>
            </a:extLst>
          </p:cNvPr>
          <p:cNvSpPr>
            <a:spLocks noGrp="1"/>
          </p:cNvSpPr>
          <p:nvPr>
            <p:ph type="title"/>
          </p:nvPr>
        </p:nvSpPr>
        <p:spPr/>
        <p:txBody>
          <a:bodyPr>
            <a:normAutofit fontScale="90000"/>
          </a:bodyPr>
          <a:lstStyle/>
          <a:p>
            <a:r>
              <a:rPr lang="en-US" dirty="0"/>
              <a:t>D</a:t>
            </a:r>
            <a:r>
              <a:rPr lang="en-US"/>
              <a:t>istributing </a:t>
            </a:r>
            <a:r>
              <a:rPr lang="en-US" dirty="0"/>
              <a:t>values uniformly within a certain period using the </a:t>
            </a:r>
            <a:r>
              <a:rPr lang="en-US" dirty="0" err="1"/>
              <a:t>arange</a:t>
            </a:r>
            <a:r>
              <a:rPr lang="en-US" dirty="0"/>
              <a:t>() and </a:t>
            </a:r>
            <a:r>
              <a:rPr lang="en-US" dirty="0" err="1"/>
              <a:t>linspace</a:t>
            </a:r>
            <a:r>
              <a:rPr lang="en-US" dirty="0"/>
              <a:t>() functions.</a:t>
            </a:r>
          </a:p>
        </p:txBody>
      </p:sp>
      <p:pic>
        <p:nvPicPr>
          <p:cNvPr id="4" name="Content Placeholder 3">
            <a:extLst>
              <a:ext uri="{FF2B5EF4-FFF2-40B4-BE49-F238E27FC236}">
                <a16:creationId xmlns:a16="http://schemas.microsoft.com/office/drawing/2014/main" id="{D38C0A15-BE1E-3B22-E048-7B9909D09A44}"/>
              </a:ext>
            </a:extLst>
          </p:cNvPr>
          <p:cNvPicPr>
            <a:picLocks noGrp="1" noChangeAspect="1"/>
          </p:cNvPicPr>
          <p:nvPr>
            <p:ph idx="1"/>
          </p:nvPr>
        </p:nvPicPr>
        <p:blipFill>
          <a:blip r:embed="rId2"/>
          <a:stretch>
            <a:fillRect/>
          </a:stretch>
        </p:blipFill>
        <p:spPr>
          <a:xfrm>
            <a:off x="1259305" y="2116346"/>
            <a:ext cx="9222740" cy="3586621"/>
          </a:xfrm>
        </p:spPr>
      </p:pic>
    </p:spTree>
    <p:extLst>
      <p:ext uri="{BB962C8B-B14F-4D97-AF65-F5344CB8AC3E}">
        <p14:creationId xmlns:p14="http://schemas.microsoft.com/office/powerpoint/2010/main" val="1571188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65B34-D866-856D-E323-A07C7967CA9C}"/>
              </a:ext>
            </a:extLst>
          </p:cNvPr>
          <p:cNvSpPr>
            <a:spLocks noGrp="1"/>
          </p:cNvSpPr>
          <p:nvPr>
            <p:ph type="title"/>
          </p:nvPr>
        </p:nvSpPr>
        <p:spPr/>
        <p:txBody>
          <a:bodyPr/>
          <a:lstStyle/>
          <a:p>
            <a:r>
              <a:rPr lang="en-GB" dirty="0"/>
              <a:t>Create an array of arbitrary numbers in the range of 0 and 1.</a:t>
            </a:r>
            <a:endParaRPr lang="en-US" dirty="0"/>
          </a:p>
        </p:txBody>
      </p:sp>
      <p:pic>
        <p:nvPicPr>
          <p:cNvPr id="4" name="Content Placeholder 3">
            <a:extLst>
              <a:ext uri="{FF2B5EF4-FFF2-40B4-BE49-F238E27FC236}">
                <a16:creationId xmlns:a16="http://schemas.microsoft.com/office/drawing/2014/main" id="{64DF82E2-B4A8-594B-B7A8-6FD72F81DE51}"/>
              </a:ext>
            </a:extLst>
          </p:cNvPr>
          <p:cNvPicPr>
            <a:picLocks noGrp="1" noChangeAspect="1"/>
          </p:cNvPicPr>
          <p:nvPr>
            <p:ph idx="1"/>
          </p:nvPr>
        </p:nvPicPr>
        <p:blipFill>
          <a:blip r:embed="rId2"/>
          <a:stretch>
            <a:fillRect/>
          </a:stretch>
        </p:blipFill>
        <p:spPr>
          <a:xfrm>
            <a:off x="1403683" y="1772548"/>
            <a:ext cx="9001095" cy="3312903"/>
          </a:xfrm>
        </p:spPr>
      </p:pic>
    </p:spTree>
    <p:extLst>
      <p:ext uri="{BB962C8B-B14F-4D97-AF65-F5344CB8AC3E}">
        <p14:creationId xmlns:p14="http://schemas.microsoft.com/office/powerpoint/2010/main" val="3381994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A57F1-B982-7865-7BBA-1F9D65D77CF0}"/>
              </a:ext>
            </a:extLst>
          </p:cNvPr>
          <p:cNvSpPr>
            <a:spLocks noGrp="1"/>
          </p:cNvSpPr>
          <p:nvPr>
            <p:ph type="title"/>
          </p:nvPr>
        </p:nvSpPr>
        <p:spPr/>
        <p:txBody>
          <a:bodyPr/>
          <a:lstStyle/>
          <a:p>
            <a:r>
              <a:rPr lang="en-GB" dirty="0"/>
              <a:t>Make a shape-specific array of constant values.</a:t>
            </a:r>
            <a:endParaRPr lang="en-US" dirty="0"/>
          </a:p>
        </p:txBody>
      </p:sp>
      <p:pic>
        <p:nvPicPr>
          <p:cNvPr id="4" name="Content Placeholder 3">
            <a:extLst>
              <a:ext uri="{FF2B5EF4-FFF2-40B4-BE49-F238E27FC236}">
                <a16:creationId xmlns:a16="http://schemas.microsoft.com/office/drawing/2014/main" id="{87E0B66E-883F-AECE-3E47-9D8FA3B72AE5}"/>
              </a:ext>
            </a:extLst>
          </p:cNvPr>
          <p:cNvPicPr>
            <a:picLocks noGrp="1" noChangeAspect="1"/>
          </p:cNvPicPr>
          <p:nvPr>
            <p:ph idx="1"/>
          </p:nvPr>
        </p:nvPicPr>
        <p:blipFill>
          <a:blip r:embed="rId2"/>
          <a:stretch>
            <a:fillRect/>
          </a:stretch>
        </p:blipFill>
        <p:spPr>
          <a:xfrm>
            <a:off x="838199" y="1931528"/>
            <a:ext cx="10206467" cy="2929230"/>
          </a:xfrm>
        </p:spPr>
      </p:pic>
    </p:spTree>
    <p:extLst>
      <p:ext uri="{BB962C8B-B14F-4D97-AF65-F5344CB8AC3E}">
        <p14:creationId xmlns:p14="http://schemas.microsoft.com/office/powerpoint/2010/main" val="1619312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FC5A-CFAB-FB5A-63DF-9E34525D9ADC}"/>
              </a:ext>
            </a:extLst>
          </p:cNvPr>
          <p:cNvSpPr>
            <a:spLocks noGrp="1"/>
          </p:cNvSpPr>
          <p:nvPr>
            <p:ph type="title"/>
          </p:nvPr>
        </p:nvSpPr>
        <p:spPr/>
        <p:txBody>
          <a:bodyPr>
            <a:normAutofit fontScale="90000"/>
          </a:bodyPr>
          <a:lstStyle/>
          <a:p>
            <a:r>
              <a:rPr lang="en-GB" dirty="0"/>
              <a:t>Using the repeat() and tile() functions, an array's elements can be repeated a certain number of times.</a:t>
            </a:r>
            <a:endParaRPr lang="en-US" dirty="0"/>
          </a:p>
        </p:txBody>
      </p:sp>
      <p:pic>
        <p:nvPicPr>
          <p:cNvPr id="4" name="Content Placeholder 3">
            <a:extLst>
              <a:ext uri="{FF2B5EF4-FFF2-40B4-BE49-F238E27FC236}">
                <a16:creationId xmlns:a16="http://schemas.microsoft.com/office/drawing/2014/main" id="{6A3CB2FB-A1CD-D1CE-A192-86039F48235C}"/>
              </a:ext>
            </a:extLst>
          </p:cNvPr>
          <p:cNvPicPr>
            <a:picLocks noGrp="1" noChangeAspect="1"/>
          </p:cNvPicPr>
          <p:nvPr>
            <p:ph idx="1"/>
          </p:nvPr>
        </p:nvPicPr>
        <p:blipFill>
          <a:blip r:embed="rId2"/>
          <a:stretch>
            <a:fillRect/>
          </a:stretch>
        </p:blipFill>
        <p:spPr>
          <a:xfrm>
            <a:off x="838199" y="2033128"/>
            <a:ext cx="10859731" cy="3669840"/>
          </a:xfrm>
        </p:spPr>
      </p:pic>
    </p:spTree>
    <p:extLst>
      <p:ext uri="{BB962C8B-B14F-4D97-AF65-F5344CB8AC3E}">
        <p14:creationId xmlns:p14="http://schemas.microsoft.com/office/powerpoint/2010/main" val="989126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C5AB2-A007-7609-9FD0-A748A6B8DCD4}"/>
              </a:ext>
            </a:extLst>
          </p:cNvPr>
          <p:cNvSpPr>
            <a:spLocks noGrp="1"/>
          </p:cNvSpPr>
          <p:nvPr>
            <p:ph type="title"/>
          </p:nvPr>
        </p:nvSpPr>
        <p:spPr/>
        <p:txBody>
          <a:bodyPr/>
          <a:lstStyle/>
          <a:p>
            <a:r>
              <a:rPr lang="en-US" dirty="0"/>
              <a:t>Using the eye() and identity() functions, construct an identity matrix.</a:t>
            </a:r>
          </a:p>
        </p:txBody>
      </p:sp>
      <p:pic>
        <p:nvPicPr>
          <p:cNvPr id="4" name="Content Placeholder 3">
            <a:extLst>
              <a:ext uri="{FF2B5EF4-FFF2-40B4-BE49-F238E27FC236}">
                <a16:creationId xmlns:a16="http://schemas.microsoft.com/office/drawing/2014/main" id="{AB6CF2B1-16FD-5A1B-DA87-CA4988472FEF}"/>
              </a:ext>
            </a:extLst>
          </p:cNvPr>
          <p:cNvPicPr>
            <a:picLocks noGrp="1" noChangeAspect="1"/>
          </p:cNvPicPr>
          <p:nvPr>
            <p:ph idx="1"/>
          </p:nvPr>
        </p:nvPicPr>
        <p:blipFill>
          <a:blip r:embed="rId2"/>
          <a:stretch>
            <a:fillRect/>
          </a:stretch>
        </p:blipFill>
        <p:spPr>
          <a:xfrm>
            <a:off x="1023687" y="1690688"/>
            <a:ext cx="10175998" cy="3579144"/>
          </a:xfrm>
        </p:spPr>
      </p:pic>
    </p:spTree>
    <p:extLst>
      <p:ext uri="{BB962C8B-B14F-4D97-AF65-F5344CB8AC3E}">
        <p14:creationId xmlns:p14="http://schemas.microsoft.com/office/powerpoint/2010/main" val="9734239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1B7E8-1D3B-39C1-1A4A-3CB5C2F994C8}"/>
              </a:ext>
            </a:extLst>
          </p:cNvPr>
          <p:cNvSpPr>
            <a:spLocks noGrp="1"/>
          </p:cNvSpPr>
          <p:nvPr>
            <p:ph type="title"/>
          </p:nvPr>
        </p:nvSpPr>
        <p:spPr/>
        <p:txBody>
          <a:bodyPr/>
          <a:lstStyle/>
          <a:p>
            <a:r>
              <a:rPr lang="en-GB" dirty="0"/>
              <a:t>To generate random numbers between 0 and 1, create a 5x5 2D array.</a:t>
            </a:r>
            <a:endParaRPr lang="en-US" dirty="0"/>
          </a:p>
        </p:txBody>
      </p:sp>
      <p:pic>
        <p:nvPicPr>
          <p:cNvPr id="4" name="Content Placeholder 3">
            <a:extLst>
              <a:ext uri="{FF2B5EF4-FFF2-40B4-BE49-F238E27FC236}">
                <a16:creationId xmlns:a16="http://schemas.microsoft.com/office/drawing/2014/main" id="{4AEB56D0-8D3D-D65E-7038-205F48401683}"/>
              </a:ext>
            </a:extLst>
          </p:cNvPr>
          <p:cNvPicPr>
            <a:picLocks noGrp="1" noChangeAspect="1"/>
          </p:cNvPicPr>
          <p:nvPr>
            <p:ph idx="1"/>
          </p:nvPr>
        </p:nvPicPr>
        <p:blipFill>
          <a:blip r:embed="rId2"/>
          <a:stretch>
            <a:fillRect/>
          </a:stretch>
        </p:blipFill>
        <p:spPr>
          <a:xfrm>
            <a:off x="838200" y="1909803"/>
            <a:ext cx="10515600" cy="3600660"/>
          </a:xfrm>
        </p:spPr>
      </p:pic>
    </p:spTree>
    <p:extLst>
      <p:ext uri="{BB962C8B-B14F-4D97-AF65-F5344CB8AC3E}">
        <p14:creationId xmlns:p14="http://schemas.microsoft.com/office/powerpoint/2010/main" val="3930560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DC9B5-2638-6F01-E8F3-C76AA58BBA88}"/>
              </a:ext>
            </a:extLst>
          </p:cNvPr>
          <p:cNvSpPr>
            <a:spLocks noGrp="1"/>
          </p:cNvSpPr>
          <p:nvPr>
            <p:ph type="title"/>
          </p:nvPr>
        </p:nvSpPr>
        <p:spPr/>
        <p:txBody>
          <a:bodyPr/>
          <a:lstStyle/>
          <a:p>
            <a:r>
              <a:rPr lang="en-GB" b="0" i="0" u="none" strike="noStrike" dirty="0">
                <a:solidFill>
                  <a:srgbClr val="51565E"/>
                </a:solidFill>
                <a:effectLst/>
                <a:latin typeface="Roboto" panose="02000000000000000000" pitchFamily="2" charset="0"/>
              </a:rPr>
              <a:t>Sort an array along the row using the sort() function.</a:t>
            </a:r>
            <a:endParaRPr lang="en-US" dirty="0"/>
          </a:p>
        </p:txBody>
      </p:sp>
      <p:pic>
        <p:nvPicPr>
          <p:cNvPr id="4" name="Content Placeholder 3">
            <a:extLst>
              <a:ext uri="{FF2B5EF4-FFF2-40B4-BE49-F238E27FC236}">
                <a16:creationId xmlns:a16="http://schemas.microsoft.com/office/drawing/2014/main" id="{A5D838EC-3DDC-16E8-ACB3-26DAC1824B85}"/>
              </a:ext>
            </a:extLst>
          </p:cNvPr>
          <p:cNvPicPr>
            <a:picLocks noGrp="1" noChangeAspect="1"/>
          </p:cNvPicPr>
          <p:nvPr>
            <p:ph idx="1"/>
          </p:nvPr>
        </p:nvPicPr>
        <p:blipFill>
          <a:blip r:embed="rId2"/>
          <a:stretch>
            <a:fillRect/>
          </a:stretch>
        </p:blipFill>
        <p:spPr>
          <a:xfrm>
            <a:off x="838200" y="2235200"/>
            <a:ext cx="9918032" cy="3299326"/>
          </a:xfrm>
        </p:spPr>
      </p:pic>
    </p:spTree>
    <p:extLst>
      <p:ext uri="{BB962C8B-B14F-4D97-AF65-F5344CB8AC3E}">
        <p14:creationId xmlns:p14="http://schemas.microsoft.com/office/powerpoint/2010/main" val="13904424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A0E41-5623-30B5-F4C1-E08DCE6A4480}"/>
              </a:ext>
            </a:extLst>
          </p:cNvPr>
          <p:cNvSpPr>
            <a:spLocks noGrp="1"/>
          </p:cNvSpPr>
          <p:nvPr>
            <p:ph type="title"/>
          </p:nvPr>
        </p:nvSpPr>
        <p:spPr/>
        <p:txBody>
          <a:bodyPr/>
          <a:lstStyle/>
          <a:p>
            <a:r>
              <a:rPr lang="en-GB" dirty="0"/>
              <a:t>Summarize a column of an array.</a:t>
            </a:r>
            <a:endParaRPr lang="en-US" dirty="0"/>
          </a:p>
        </p:txBody>
      </p:sp>
      <p:pic>
        <p:nvPicPr>
          <p:cNvPr id="4" name="Content Placeholder 3">
            <a:extLst>
              <a:ext uri="{FF2B5EF4-FFF2-40B4-BE49-F238E27FC236}">
                <a16:creationId xmlns:a16="http://schemas.microsoft.com/office/drawing/2014/main" id="{9C244B3E-91B9-D180-52A4-97D6877CA6C9}"/>
              </a:ext>
            </a:extLst>
          </p:cNvPr>
          <p:cNvPicPr>
            <a:picLocks noGrp="1" noChangeAspect="1"/>
          </p:cNvPicPr>
          <p:nvPr>
            <p:ph idx="1"/>
          </p:nvPr>
        </p:nvPicPr>
        <p:blipFill>
          <a:blip r:embed="rId2"/>
          <a:stretch>
            <a:fillRect/>
          </a:stretch>
        </p:blipFill>
        <p:spPr>
          <a:xfrm>
            <a:off x="838199" y="1690687"/>
            <a:ext cx="10457211" cy="3531017"/>
          </a:xfrm>
        </p:spPr>
      </p:pic>
    </p:spTree>
    <p:extLst>
      <p:ext uri="{BB962C8B-B14F-4D97-AF65-F5344CB8AC3E}">
        <p14:creationId xmlns:p14="http://schemas.microsoft.com/office/powerpoint/2010/main" val="3727290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E358-42A4-607C-4FED-57FFF5CA36E4}"/>
              </a:ext>
            </a:extLst>
          </p:cNvPr>
          <p:cNvSpPr>
            <a:spLocks noGrp="1"/>
          </p:cNvSpPr>
          <p:nvPr>
            <p:ph type="title"/>
          </p:nvPr>
        </p:nvSpPr>
        <p:spPr/>
        <p:txBody>
          <a:bodyPr/>
          <a:lstStyle/>
          <a:p>
            <a:r>
              <a:rPr lang="en-US" dirty="0"/>
              <a:t>Over a row, add an array.</a:t>
            </a:r>
          </a:p>
        </p:txBody>
      </p:sp>
      <p:pic>
        <p:nvPicPr>
          <p:cNvPr id="4" name="Content Placeholder 3">
            <a:extLst>
              <a:ext uri="{FF2B5EF4-FFF2-40B4-BE49-F238E27FC236}">
                <a16:creationId xmlns:a16="http://schemas.microsoft.com/office/drawing/2014/main" id="{75A75EC0-715B-472C-D60F-36C7FD635AD8}"/>
              </a:ext>
            </a:extLst>
          </p:cNvPr>
          <p:cNvPicPr>
            <a:picLocks noGrp="1" noChangeAspect="1"/>
          </p:cNvPicPr>
          <p:nvPr>
            <p:ph idx="1"/>
          </p:nvPr>
        </p:nvPicPr>
        <p:blipFill>
          <a:blip r:embed="rId2"/>
          <a:stretch>
            <a:fillRect/>
          </a:stretch>
        </p:blipFill>
        <p:spPr>
          <a:xfrm>
            <a:off x="1402347" y="1956259"/>
            <a:ext cx="8848557" cy="2591677"/>
          </a:xfrm>
        </p:spPr>
      </p:pic>
    </p:spTree>
    <p:extLst>
      <p:ext uri="{BB962C8B-B14F-4D97-AF65-F5344CB8AC3E}">
        <p14:creationId xmlns:p14="http://schemas.microsoft.com/office/powerpoint/2010/main" val="2618815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91C36-38B7-60A5-13DC-0C3E17C55E80}"/>
              </a:ext>
            </a:extLst>
          </p:cNvPr>
          <p:cNvSpPr>
            <a:spLocks noGrp="1"/>
          </p:cNvSpPr>
          <p:nvPr>
            <p:ph type="title"/>
          </p:nvPr>
        </p:nvSpPr>
        <p:spPr/>
        <p:txBody>
          <a:bodyPr/>
          <a:lstStyle/>
          <a:p>
            <a:r>
              <a:rPr lang="en-US" dirty="0"/>
              <a:t>Tuples in Python(continued)</a:t>
            </a:r>
          </a:p>
        </p:txBody>
      </p:sp>
      <p:sp>
        <p:nvSpPr>
          <p:cNvPr id="3" name="Content Placeholder 2">
            <a:extLst>
              <a:ext uri="{FF2B5EF4-FFF2-40B4-BE49-F238E27FC236}">
                <a16:creationId xmlns:a16="http://schemas.microsoft.com/office/drawing/2014/main" id="{0D3652BC-8689-E177-ED2E-220EC89B318F}"/>
              </a:ext>
            </a:extLst>
          </p:cNvPr>
          <p:cNvSpPr>
            <a:spLocks noGrp="1"/>
          </p:cNvSpPr>
          <p:nvPr>
            <p:ph idx="1"/>
          </p:nvPr>
        </p:nvSpPr>
        <p:spPr/>
        <p:txBody>
          <a:bodyPr/>
          <a:lstStyle/>
          <a:p>
            <a:r>
              <a:rPr lang="en-US" dirty="0"/>
              <a:t>A Python tuple is an unchangeable list of objects in a particular order. In other words, once the sequence is constructed, neither new items nor existing objects in the sequence can be changed. A tuple is made up of many values that are separated by commas. Tuples are surrounded behind parenthesis "()," unlike a Python list.</a:t>
            </a:r>
          </a:p>
        </p:txBody>
      </p:sp>
      <p:pic>
        <p:nvPicPr>
          <p:cNvPr id="4" name="Picture 3">
            <a:extLst>
              <a:ext uri="{FF2B5EF4-FFF2-40B4-BE49-F238E27FC236}">
                <a16:creationId xmlns:a16="http://schemas.microsoft.com/office/drawing/2014/main" id="{A1308058-A8C4-9CC3-FEB6-0EE2B1EC6D29}"/>
              </a:ext>
            </a:extLst>
          </p:cNvPr>
          <p:cNvPicPr>
            <a:picLocks noChangeAspect="1"/>
          </p:cNvPicPr>
          <p:nvPr/>
        </p:nvPicPr>
        <p:blipFill>
          <a:blip r:embed="rId3"/>
          <a:stretch>
            <a:fillRect/>
          </a:stretch>
        </p:blipFill>
        <p:spPr>
          <a:xfrm>
            <a:off x="6502400" y="3725862"/>
            <a:ext cx="5334000" cy="2888297"/>
          </a:xfrm>
          <a:prstGeom prst="rect">
            <a:avLst/>
          </a:prstGeom>
        </p:spPr>
      </p:pic>
      <p:pic>
        <p:nvPicPr>
          <p:cNvPr id="5" name="Picture 4">
            <a:extLst>
              <a:ext uri="{FF2B5EF4-FFF2-40B4-BE49-F238E27FC236}">
                <a16:creationId xmlns:a16="http://schemas.microsoft.com/office/drawing/2014/main" id="{3A159EC9-24F9-DF73-21FC-7B0A1F7DBFBC}"/>
              </a:ext>
            </a:extLst>
          </p:cNvPr>
          <p:cNvPicPr>
            <a:picLocks noChangeAspect="1"/>
          </p:cNvPicPr>
          <p:nvPr/>
        </p:nvPicPr>
        <p:blipFill>
          <a:blip r:embed="rId4"/>
          <a:stretch>
            <a:fillRect/>
          </a:stretch>
        </p:blipFill>
        <p:spPr>
          <a:xfrm>
            <a:off x="0" y="3737610"/>
            <a:ext cx="6502400" cy="2876550"/>
          </a:xfrm>
          <a:prstGeom prst="rect">
            <a:avLst/>
          </a:prstGeom>
        </p:spPr>
      </p:pic>
    </p:spTree>
    <p:extLst>
      <p:ext uri="{BB962C8B-B14F-4D97-AF65-F5344CB8AC3E}">
        <p14:creationId xmlns:p14="http://schemas.microsoft.com/office/powerpoint/2010/main" val="1354562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59698-6C14-5485-3BFF-0822539E8162}"/>
              </a:ext>
            </a:extLst>
          </p:cNvPr>
          <p:cNvSpPr>
            <a:spLocks noGrp="1"/>
          </p:cNvSpPr>
          <p:nvPr>
            <p:ph type="title"/>
          </p:nvPr>
        </p:nvSpPr>
        <p:spPr/>
        <p:txBody>
          <a:bodyPr/>
          <a:lstStyle/>
          <a:p>
            <a:r>
              <a:rPr lang="en-GB" dirty="0"/>
              <a:t>Determine the variance, standard deviation, mean, and median.</a:t>
            </a:r>
            <a:endParaRPr lang="en-US" dirty="0"/>
          </a:p>
        </p:txBody>
      </p:sp>
      <p:pic>
        <p:nvPicPr>
          <p:cNvPr id="4" name="Content Placeholder 3">
            <a:extLst>
              <a:ext uri="{FF2B5EF4-FFF2-40B4-BE49-F238E27FC236}">
                <a16:creationId xmlns:a16="http://schemas.microsoft.com/office/drawing/2014/main" id="{8045455C-9FA7-795B-3E4D-7FCAFD40FD66}"/>
              </a:ext>
            </a:extLst>
          </p:cNvPr>
          <p:cNvPicPr>
            <a:picLocks noGrp="1" noChangeAspect="1"/>
          </p:cNvPicPr>
          <p:nvPr>
            <p:ph idx="1"/>
          </p:nvPr>
        </p:nvPicPr>
        <p:blipFill>
          <a:blip r:embed="rId2"/>
          <a:stretch>
            <a:fillRect/>
          </a:stretch>
        </p:blipFill>
        <p:spPr>
          <a:xfrm>
            <a:off x="1360571" y="2247900"/>
            <a:ext cx="9515976" cy="3190374"/>
          </a:xfrm>
        </p:spPr>
      </p:pic>
    </p:spTree>
    <p:extLst>
      <p:ext uri="{BB962C8B-B14F-4D97-AF65-F5344CB8AC3E}">
        <p14:creationId xmlns:p14="http://schemas.microsoft.com/office/powerpoint/2010/main" val="782240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BF805-AE46-9A59-9823-403105DC8CEB}"/>
              </a:ext>
            </a:extLst>
          </p:cNvPr>
          <p:cNvSpPr>
            <a:spLocks noGrp="1"/>
          </p:cNvSpPr>
          <p:nvPr>
            <p:ph type="title"/>
          </p:nvPr>
        </p:nvSpPr>
        <p:spPr/>
        <p:txBody>
          <a:bodyPr/>
          <a:lstStyle/>
          <a:p>
            <a:r>
              <a:rPr lang="en-US" dirty="0"/>
              <a:t>The sort() function can be used to arrange an array along a row.</a:t>
            </a:r>
          </a:p>
        </p:txBody>
      </p:sp>
      <p:pic>
        <p:nvPicPr>
          <p:cNvPr id="4" name="Content Placeholder 3">
            <a:extLst>
              <a:ext uri="{FF2B5EF4-FFF2-40B4-BE49-F238E27FC236}">
                <a16:creationId xmlns:a16="http://schemas.microsoft.com/office/drawing/2014/main" id="{6CAA26B6-4578-E4D6-CAE6-D7C47B043B05}"/>
              </a:ext>
            </a:extLst>
          </p:cNvPr>
          <p:cNvPicPr>
            <a:picLocks noGrp="1" noChangeAspect="1"/>
          </p:cNvPicPr>
          <p:nvPr>
            <p:ph idx="1"/>
          </p:nvPr>
        </p:nvPicPr>
        <p:blipFill>
          <a:blip r:embed="rId2"/>
          <a:stretch>
            <a:fillRect/>
          </a:stretch>
        </p:blipFill>
        <p:spPr>
          <a:xfrm>
            <a:off x="1431424" y="2013409"/>
            <a:ext cx="8338218" cy="3570809"/>
          </a:xfrm>
        </p:spPr>
      </p:pic>
    </p:spTree>
    <p:extLst>
      <p:ext uri="{BB962C8B-B14F-4D97-AF65-F5344CB8AC3E}">
        <p14:creationId xmlns:p14="http://schemas.microsoft.com/office/powerpoint/2010/main" val="38570098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13122-2983-E9BB-FA31-AC858F070A80}"/>
              </a:ext>
            </a:extLst>
          </p:cNvPr>
          <p:cNvSpPr>
            <a:spLocks noGrp="1"/>
          </p:cNvSpPr>
          <p:nvPr>
            <p:ph type="title"/>
          </p:nvPr>
        </p:nvSpPr>
        <p:spPr/>
        <p:txBody>
          <a:bodyPr/>
          <a:lstStyle/>
          <a:p>
            <a:r>
              <a:rPr lang="en-US" dirty="0"/>
              <a:t>The append() function can be used to add elements to an array.</a:t>
            </a:r>
          </a:p>
        </p:txBody>
      </p:sp>
      <p:pic>
        <p:nvPicPr>
          <p:cNvPr id="4" name="Content Placeholder 3">
            <a:extLst>
              <a:ext uri="{FF2B5EF4-FFF2-40B4-BE49-F238E27FC236}">
                <a16:creationId xmlns:a16="http://schemas.microsoft.com/office/drawing/2014/main" id="{2BF550B6-97E1-F4DE-18D4-74BA8CFB75D1}"/>
              </a:ext>
            </a:extLst>
          </p:cNvPr>
          <p:cNvPicPr>
            <a:picLocks noGrp="1" noChangeAspect="1"/>
          </p:cNvPicPr>
          <p:nvPr>
            <p:ph idx="1"/>
          </p:nvPr>
        </p:nvPicPr>
        <p:blipFill>
          <a:blip r:embed="rId2"/>
          <a:stretch>
            <a:fillRect/>
          </a:stretch>
        </p:blipFill>
        <p:spPr>
          <a:xfrm>
            <a:off x="1192128" y="1953252"/>
            <a:ext cx="9629257" cy="3364706"/>
          </a:xfrm>
        </p:spPr>
      </p:pic>
    </p:spTree>
    <p:extLst>
      <p:ext uri="{BB962C8B-B14F-4D97-AF65-F5344CB8AC3E}">
        <p14:creationId xmlns:p14="http://schemas.microsoft.com/office/powerpoint/2010/main" val="4137892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8D0D-3323-E27D-8059-3D3FF7D019CA}"/>
              </a:ext>
            </a:extLst>
          </p:cNvPr>
          <p:cNvSpPr>
            <a:spLocks noGrp="1"/>
          </p:cNvSpPr>
          <p:nvPr>
            <p:ph type="title"/>
          </p:nvPr>
        </p:nvSpPr>
        <p:spPr/>
        <p:txBody>
          <a:bodyPr/>
          <a:lstStyle/>
          <a:p>
            <a:r>
              <a:rPr lang="en-GB" dirty="0"/>
              <a:t>Remove several elements from an array</a:t>
            </a:r>
            <a:endParaRPr lang="en-US" dirty="0"/>
          </a:p>
        </p:txBody>
      </p:sp>
      <p:pic>
        <p:nvPicPr>
          <p:cNvPr id="4" name="Content Placeholder 3">
            <a:extLst>
              <a:ext uri="{FF2B5EF4-FFF2-40B4-BE49-F238E27FC236}">
                <a16:creationId xmlns:a16="http://schemas.microsoft.com/office/drawing/2014/main" id="{19709454-E378-CB15-8C3F-C488C70F2E35}"/>
              </a:ext>
            </a:extLst>
          </p:cNvPr>
          <p:cNvPicPr>
            <a:picLocks noGrp="1" noChangeAspect="1"/>
          </p:cNvPicPr>
          <p:nvPr>
            <p:ph idx="1"/>
          </p:nvPr>
        </p:nvPicPr>
        <p:blipFill>
          <a:blip r:embed="rId2"/>
          <a:stretch>
            <a:fillRect/>
          </a:stretch>
        </p:blipFill>
        <p:spPr>
          <a:xfrm>
            <a:off x="838200" y="1866900"/>
            <a:ext cx="10372786" cy="2873542"/>
          </a:xfrm>
        </p:spPr>
      </p:pic>
    </p:spTree>
    <p:extLst>
      <p:ext uri="{BB962C8B-B14F-4D97-AF65-F5344CB8AC3E}">
        <p14:creationId xmlns:p14="http://schemas.microsoft.com/office/powerpoint/2010/main" val="3831368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02F28-5AF8-869D-56B6-A16DD9E65988}"/>
              </a:ext>
            </a:extLst>
          </p:cNvPr>
          <p:cNvSpPr>
            <a:spLocks noGrp="1"/>
          </p:cNvSpPr>
          <p:nvPr>
            <p:ph type="title"/>
          </p:nvPr>
        </p:nvSpPr>
        <p:spPr/>
        <p:txBody>
          <a:bodyPr/>
          <a:lstStyle/>
          <a:p>
            <a:r>
              <a:rPr lang="en-GB" dirty="0"/>
              <a:t>Combine the elements of two arrays.</a:t>
            </a:r>
            <a:endParaRPr lang="en-US" dirty="0"/>
          </a:p>
        </p:txBody>
      </p:sp>
      <p:pic>
        <p:nvPicPr>
          <p:cNvPr id="4" name="Content Placeholder 3">
            <a:extLst>
              <a:ext uri="{FF2B5EF4-FFF2-40B4-BE49-F238E27FC236}">
                <a16:creationId xmlns:a16="http://schemas.microsoft.com/office/drawing/2014/main" id="{00A34990-C8DC-1FF4-84BF-CCFD77C5E4E6}"/>
              </a:ext>
            </a:extLst>
          </p:cNvPr>
          <p:cNvPicPr>
            <a:picLocks noGrp="1" noChangeAspect="1"/>
          </p:cNvPicPr>
          <p:nvPr>
            <p:ph idx="1"/>
          </p:nvPr>
        </p:nvPicPr>
        <p:blipFill>
          <a:blip r:embed="rId2"/>
          <a:stretch>
            <a:fillRect/>
          </a:stretch>
        </p:blipFill>
        <p:spPr>
          <a:xfrm>
            <a:off x="838199" y="1466975"/>
            <a:ext cx="9533021" cy="4766511"/>
          </a:xfrm>
        </p:spPr>
      </p:pic>
    </p:spTree>
    <p:extLst>
      <p:ext uri="{BB962C8B-B14F-4D97-AF65-F5344CB8AC3E}">
        <p14:creationId xmlns:p14="http://schemas.microsoft.com/office/powerpoint/2010/main" val="32532406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3ED30-C10A-45E9-87E4-A716358302E7}"/>
              </a:ext>
            </a:extLst>
          </p:cNvPr>
          <p:cNvSpPr>
            <a:spLocks noGrp="1"/>
          </p:cNvSpPr>
          <p:nvPr>
            <p:ph type="title"/>
          </p:nvPr>
        </p:nvSpPr>
        <p:spPr/>
        <p:txBody>
          <a:bodyPr/>
          <a:lstStyle/>
          <a:p>
            <a:r>
              <a:rPr lang="en-US" dirty="0"/>
              <a:t>Data analysis using Pythons library functions </a:t>
            </a:r>
          </a:p>
        </p:txBody>
      </p:sp>
      <p:sp>
        <p:nvSpPr>
          <p:cNvPr id="3" name="Content Placeholder 2">
            <a:extLst>
              <a:ext uri="{FF2B5EF4-FFF2-40B4-BE49-F238E27FC236}">
                <a16:creationId xmlns:a16="http://schemas.microsoft.com/office/drawing/2014/main" id="{6A0AD8F4-2695-F32C-AD16-ADDF761E1D0F}"/>
              </a:ext>
            </a:extLst>
          </p:cNvPr>
          <p:cNvSpPr>
            <a:spLocks noGrp="1"/>
          </p:cNvSpPr>
          <p:nvPr>
            <p:ph idx="1"/>
          </p:nvPr>
        </p:nvSpPr>
        <p:spPr/>
        <p:txBody>
          <a:bodyPr/>
          <a:lstStyle/>
          <a:p>
            <a:r>
              <a:rPr lang="en-US" dirty="0"/>
              <a:t>To modify and </a:t>
            </a:r>
            <a:r>
              <a:rPr lang="en-US" dirty="0" err="1"/>
              <a:t>visualise</a:t>
            </a:r>
            <a:r>
              <a:rPr lang="en-US" dirty="0"/>
              <a:t> the data and uncover insights, you can a </a:t>
            </a:r>
            <a:r>
              <a:rPr lang="en-US" dirty="0" err="1"/>
              <a:t>car.csv</a:t>
            </a:r>
            <a:r>
              <a:rPr lang="en-US" dirty="0"/>
              <a:t> dataset and do exploratory data analysis using the Pandas, </a:t>
            </a:r>
            <a:r>
              <a:rPr lang="en-US" dirty="0" err="1"/>
              <a:t>Numpy</a:t>
            </a:r>
            <a:r>
              <a:rPr lang="en-US" dirty="0"/>
              <a:t>, Seaborn, and Matplotlib libraries.</a:t>
            </a:r>
          </a:p>
        </p:txBody>
      </p:sp>
    </p:spTree>
    <p:extLst>
      <p:ext uri="{BB962C8B-B14F-4D97-AF65-F5344CB8AC3E}">
        <p14:creationId xmlns:p14="http://schemas.microsoft.com/office/powerpoint/2010/main" val="11168493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1D7C9-B95D-57B3-0CF5-F2EA4F144730}"/>
              </a:ext>
            </a:extLst>
          </p:cNvPr>
          <p:cNvSpPr>
            <a:spLocks noGrp="1"/>
          </p:cNvSpPr>
          <p:nvPr>
            <p:ph type="title"/>
          </p:nvPr>
        </p:nvSpPr>
        <p:spPr/>
        <p:txBody>
          <a:bodyPr/>
          <a:lstStyle/>
          <a:p>
            <a:r>
              <a:rPr lang="en-GB" b="0" i="0" u="none" strike="noStrike" dirty="0">
                <a:solidFill>
                  <a:srgbClr val="51565E"/>
                </a:solidFill>
                <a:effectLst/>
                <a:latin typeface="Roboto" panose="02000000000000000000" pitchFamily="2" charset="0"/>
              </a:rPr>
              <a:t>Bring the libraries in.</a:t>
            </a:r>
            <a:endParaRPr lang="en-US" dirty="0"/>
          </a:p>
        </p:txBody>
      </p:sp>
      <p:pic>
        <p:nvPicPr>
          <p:cNvPr id="4" name="Content Placeholder 3">
            <a:extLst>
              <a:ext uri="{FF2B5EF4-FFF2-40B4-BE49-F238E27FC236}">
                <a16:creationId xmlns:a16="http://schemas.microsoft.com/office/drawing/2014/main" id="{6AC4DA4F-D886-0CD3-C4FB-859685D3FFF1}"/>
              </a:ext>
            </a:extLst>
          </p:cNvPr>
          <p:cNvPicPr>
            <a:picLocks noGrp="1" noChangeAspect="1"/>
          </p:cNvPicPr>
          <p:nvPr>
            <p:ph idx="1"/>
          </p:nvPr>
        </p:nvPicPr>
        <p:blipFill>
          <a:blip r:embed="rId2"/>
          <a:stretch>
            <a:fillRect/>
          </a:stretch>
        </p:blipFill>
        <p:spPr>
          <a:xfrm>
            <a:off x="1340183" y="1945564"/>
            <a:ext cx="8652327" cy="3276141"/>
          </a:xfrm>
        </p:spPr>
      </p:pic>
    </p:spTree>
    <p:extLst>
      <p:ext uri="{BB962C8B-B14F-4D97-AF65-F5344CB8AC3E}">
        <p14:creationId xmlns:p14="http://schemas.microsoft.com/office/powerpoint/2010/main" val="478020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EFA1A-A352-30BF-3711-A85F69407E42}"/>
              </a:ext>
            </a:extLst>
          </p:cNvPr>
          <p:cNvSpPr>
            <a:spLocks noGrp="1"/>
          </p:cNvSpPr>
          <p:nvPr>
            <p:ph type="title"/>
          </p:nvPr>
        </p:nvSpPr>
        <p:spPr/>
        <p:txBody>
          <a:bodyPr/>
          <a:lstStyle/>
          <a:p>
            <a:r>
              <a:rPr lang="en-US" dirty="0"/>
              <a:t>Use the pandas read csv() method to load the dataset.</a:t>
            </a:r>
          </a:p>
        </p:txBody>
      </p:sp>
      <p:pic>
        <p:nvPicPr>
          <p:cNvPr id="4" name="Content Placeholder 3">
            <a:extLst>
              <a:ext uri="{FF2B5EF4-FFF2-40B4-BE49-F238E27FC236}">
                <a16:creationId xmlns:a16="http://schemas.microsoft.com/office/drawing/2014/main" id="{A5465CB1-8BD1-9BEC-4B46-16C2CFEBAB68}"/>
              </a:ext>
            </a:extLst>
          </p:cNvPr>
          <p:cNvPicPr>
            <a:picLocks noGrp="1" noChangeAspect="1"/>
          </p:cNvPicPr>
          <p:nvPr>
            <p:ph idx="1"/>
          </p:nvPr>
        </p:nvPicPr>
        <p:blipFill>
          <a:blip r:embed="rId2"/>
          <a:stretch>
            <a:fillRect/>
          </a:stretch>
        </p:blipFill>
        <p:spPr>
          <a:xfrm>
            <a:off x="838200" y="2040146"/>
            <a:ext cx="10984374" cy="3109370"/>
          </a:xfrm>
        </p:spPr>
      </p:pic>
    </p:spTree>
    <p:extLst>
      <p:ext uri="{BB962C8B-B14F-4D97-AF65-F5344CB8AC3E}">
        <p14:creationId xmlns:p14="http://schemas.microsoft.com/office/powerpoint/2010/main" val="2818201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B954-0DE4-20BF-307C-0DB313165903}"/>
              </a:ext>
            </a:extLst>
          </p:cNvPr>
          <p:cNvSpPr>
            <a:spLocks noGrp="1"/>
          </p:cNvSpPr>
          <p:nvPr>
            <p:ph type="title"/>
          </p:nvPr>
        </p:nvSpPr>
        <p:spPr/>
        <p:txBody>
          <a:bodyPr/>
          <a:lstStyle/>
          <a:p>
            <a:r>
              <a:rPr lang="en-GB" dirty="0"/>
              <a:t>Use the head() function to display the dataset's head.</a:t>
            </a:r>
            <a:endParaRPr lang="en-US" dirty="0"/>
          </a:p>
        </p:txBody>
      </p:sp>
      <p:pic>
        <p:nvPicPr>
          <p:cNvPr id="4" name="Content Placeholder 3">
            <a:extLst>
              <a:ext uri="{FF2B5EF4-FFF2-40B4-BE49-F238E27FC236}">
                <a16:creationId xmlns:a16="http://schemas.microsoft.com/office/drawing/2014/main" id="{2E3FF152-DEF0-3556-88C8-7D745211921D}"/>
              </a:ext>
            </a:extLst>
          </p:cNvPr>
          <p:cNvPicPr>
            <a:picLocks noGrp="1" noChangeAspect="1"/>
          </p:cNvPicPr>
          <p:nvPr>
            <p:ph idx="1"/>
          </p:nvPr>
        </p:nvPicPr>
        <p:blipFill>
          <a:blip r:embed="rId2"/>
          <a:stretch>
            <a:fillRect/>
          </a:stretch>
        </p:blipFill>
        <p:spPr>
          <a:xfrm>
            <a:off x="1284035" y="2057399"/>
            <a:ext cx="8918744" cy="3576323"/>
          </a:xfrm>
        </p:spPr>
      </p:pic>
    </p:spTree>
    <p:extLst>
      <p:ext uri="{BB962C8B-B14F-4D97-AF65-F5344CB8AC3E}">
        <p14:creationId xmlns:p14="http://schemas.microsoft.com/office/powerpoint/2010/main" val="7966841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3C4FA-8DF1-E517-D66B-D0F954D780F5}"/>
              </a:ext>
            </a:extLst>
          </p:cNvPr>
          <p:cNvSpPr>
            <a:spLocks noGrp="1"/>
          </p:cNvSpPr>
          <p:nvPr>
            <p:ph type="title"/>
          </p:nvPr>
        </p:nvSpPr>
        <p:spPr/>
        <p:txBody>
          <a:bodyPr/>
          <a:lstStyle/>
          <a:p>
            <a:r>
              <a:rPr lang="en-GB" dirty="0"/>
              <a:t>Use the tail() function to display the dataset's bottom five rows.</a:t>
            </a:r>
            <a:endParaRPr lang="en-US" dirty="0"/>
          </a:p>
        </p:txBody>
      </p:sp>
      <p:pic>
        <p:nvPicPr>
          <p:cNvPr id="4" name="Content Placeholder 3">
            <a:extLst>
              <a:ext uri="{FF2B5EF4-FFF2-40B4-BE49-F238E27FC236}">
                <a16:creationId xmlns:a16="http://schemas.microsoft.com/office/drawing/2014/main" id="{26003A7B-9F21-D091-86AF-1E73A56E450B}"/>
              </a:ext>
            </a:extLst>
          </p:cNvPr>
          <p:cNvPicPr>
            <a:picLocks noGrp="1" noChangeAspect="1"/>
          </p:cNvPicPr>
          <p:nvPr>
            <p:ph idx="1"/>
          </p:nvPr>
        </p:nvPicPr>
        <p:blipFill>
          <a:blip r:embed="rId2"/>
          <a:stretch>
            <a:fillRect/>
          </a:stretch>
        </p:blipFill>
        <p:spPr>
          <a:xfrm>
            <a:off x="838200" y="1690687"/>
            <a:ext cx="10134600" cy="4276975"/>
          </a:xfrm>
        </p:spPr>
      </p:pic>
    </p:spTree>
    <p:extLst>
      <p:ext uri="{BB962C8B-B14F-4D97-AF65-F5344CB8AC3E}">
        <p14:creationId xmlns:p14="http://schemas.microsoft.com/office/powerpoint/2010/main" val="1135926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663BC-DA7D-EAF8-E502-56D75842362C}"/>
              </a:ext>
            </a:extLst>
          </p:cNvPr>
          <p:cNvSpPr>
            <a:spLocks noGrp="1"/>
          </p:cNvSpPr>
          <p:nvPr>
            <p:ph type="title"/>
          </p:nvPr>
        </p:nvSpPr>
        <p:spPr/>
        <p:txBody>
          <a:bodyPr/>
          <a:lstStyle/>
          <a:p>
            <a:r>
              <a:rPr lang="en-GB" b="0" i="0" dirty="0">
                <a:solidFill>
                  <a:srgbClr val="E36B00"/>
                </a:solidFill>
                <a:effectLst/>
                <a:latin typeface="Open Sans" panose="020B0606030504020204" pitchFamily="34" charset="0"/>
              </a:rPr>
              <a:t> </a:t>
            </a:r>
            <a:r>
              <a:rPr lang="en-GB" dirty="0">
                <a:solidFill>
                  <a:srgbClr val="000000"/>
                </a:solidFill>
                <a:latin typeface="Open Sans" panose="020B0606030504020204" pitchFamily="34" charset="0"/>
              </a:rPr>
              <a:t>T</a:t>
            </a:r>
            <a:r>
              <a:rPr lang="en-GB" b="0" i="0" dirty="0">
                <a:solidFill>
                  <a:srgbClr val="000000"/>
                </a:solidFill>
                <a:effectLst/>
                <a:latin typeface="Open Sans" panose="020B0606030504020204" pitchFamily="34" charset="0"/>
              </a:rPr>
              <a:t>uples properties</a:t>
            </a:r>
            <a:endParaRPr lang="en-US" dirty="0"/>
          </a:p>
        </p:txBody>
      </p:sp>
      <p:sp>
        <p:nvSpPr>
          <p:cNvPr id="3" name="Content Placeholder 2">
            <a:extLst>
              <a:ext uri="{FF2B5EF4-FFF2-40B4-BE49-F238E27FC236}">
                <a16:creationId xmlns:a16="http://schemas.microsoft.com/office/drawing/2014/main" id="{3D203686-F223-9FCB-A17F-924D642E71AC}"/>
              </a:ext>
            </a:extLst>
          </p:cNvPr>
          <p:cNvSpPr>
            <a:spLocks noGrp="1"/>
          </p:cNvSpPr>
          <p:nvPr>
            <p:ph idx="1"/>
          </p:nvPr>
        </p:nvSpPr>
        <p:spPr/>
        <p:txBody>
          <a:bodyPr>
            <a:normAutofit fontScale="40000" lnSpcReduction="20000"/>
          </a:bodyPr>
          <a:lstStyle/>
          <a:p>
            <a:pPr marL="0" indent="0" algn="l">
              <a:buNone/>
            </a:pPr>
            <a:r>
              <a:rPr lang="en-GB" dirty="0"/>
              <a:t>For tuples, the following characteristics are different:</a:t>
            </a:r>
          </a:p>
          <a:p>
            <a:r>
              <a:rPr lang="en-GB" dirty="0"/>
              <a:t>Tuples are organised groups of objects of any type. </a:t>
            </a:r>
          </a:p>
          <a:p>
            <a:pPr algn="l"/>
            <a:r>
              <a:rPr lang="en-GB" dirty="0"/>
              <a:t>Object collections are arranged from left to right.</a:t>
            </a:r>
          </a:p>
          <a:p>
            <a:pPr algn="l"/>
            <a:br>
              <a:rPr lang="en-GB" dirty="0"/>
            </a:br>
            <a:r>
              <a:rPr lang="en-GB" dirty="0"/>
              <a:t>Access to items in tuples is made possible via offset. </a:t>
            </a:r>
          </a:p>
          <a:p>
            <a:pPr algn="l"/>
            <a:r>
              <a:rPr lang="en-GB" dirty="0"/>
              <a:t>Pulling a slice, indexing, and other operations that are needed to offset elements are supported by tuples.</a:t>
            </a:r>
          </a:p>
          <a:p>
            <a:pPr algn="l"/>
            <a:br>
              <a:rPr lang="en-GB" dirty="0"/>
            </a:br>
            <a:r>
              <a:rPr lang="en-GB" dirty="0"/>
              <a:t>Sequences that are immutable are referred to as tuples. </a:t>
            </a:r>
          </a:p>
          <a:p>
            <a:pPr algn="l"/>
            <a:r>
              <a:rPr lang="en-GB" dirty="0"/>
              <a:t>Tuples are not capable of supporting direct change operations. </a:t>
            </a:r>
          </a:p>
          <a:p>
            <a:pPr algn="l"/>
            <a:r>
              <a:rPr lang="en-GB" dirty="0"/>
              <a:t>On the other hand, if one element of the tuple is mutable (like a list), the tuple can alter that member.</a:t>
            </a:r>
          </a:p>
          <a:p>
            <a:pPr algn="l"/>
            <a:br>
              <a:rPr lang="en-GB" dirty="0"/>
            </a:br>
            <a:r>
              <a:rPr lang="en-GB" dirty="0"/>
              <a:t>Tuples are differentiable. </a:t>
            </a:r>
          </a:p>
          <a:p>
            <a:pPr algn="l"/>
            <a:r>
              <a:rPr lang="en-GB" dirty="0"/>
              <a:t>Tuples can contain other composite objects, such as lists, rows, or other tuples, which is what the term "heterogeneous" refers to.</a:t>
            </a:r>
          </a:p>
          <a:p>
            <a:pPr algn="l"/>
            <a:br>
              <a:rPr lang="en-GB" dirty="0"/>
            </a:br>
            <a:r>
              <a:rPr lang="en-GB" dirty="0"/>
              <a:t>Tuples allow for any quantity of attachments.</a:t>
            </a:r>
          </a:p>
          <a:p>
            <a:pPr algn="l"/>
            <a:r>
              <a:rPr lang="en-GB" dirty="0"/>
              <a:t>The length of a tuple is fixed. </a:t>
            </a:r>
          </a:p>
          <a:p>
            <a:pPr algn="l"/>
            <a:r>
              <a:rPr lang="en-GB" dirty="0"/>
              <a:t>A replica of the tuple with a different length must be made in a new memory location if the length of the original has to be changed.</a:t>
            </a:r>
          </a:p>
          <a:p>
            <a:pPr algn="l"/>
            <a:br>
              <a:rPr lang="en-GB" dirty="0"/>
            </a:br>
            <a:r>
              <a:rPr lang="en-GB" dirty="0"/>
              <a:t>Arrays of object references can be used to represent tuples.</a:t>
            </a:r>
          </a:p>
          <a:p>
            <a:pPr algn="l"/>
            <a:endParaRPr lang="en-GB" dirty="0"/>
          </a:p>
          <a:p>
            <a:endParaRPr lang="en-US" dirty="0"/>
          </a:p>
        </p:txBody>
      </p:sp>
    </p:spTree>
    <p:extLst>
      <p:ext uri="{BB962C8B-B14F-4D97-AF65-F5344CB8AC3E}">
        <p14:creationId xmlns:p14="http://schemas.microsoft.com/office/powerpoint/2010/main" val="19673611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3300E-2D20-6EA9-84F0-FEF95DC759CD}"/>
              </a:ext>
            </a:extLst>
          </p:cNvPr>
          <p:cNvSpPr>
            <a:spLocks noGrp="1"/>
          </p:cNvSpPr>
          <p:nvPr>
            <p:ph type="title"/>
          </p:nvPr>
        </p:nvSpPr>
        <p:spPr/>
        <p:txBody>
          <a:bodyPr/>
          <a:lstStyle/>
          <a:p>
            <a:r>
              <a:rPr lang="en-GB" dirty="0"/>
              <a:t>Using the describe() method, print the dataset's summary statistics.</a:t>
            </a:r>
            <a:endParaRPr lang="en-US" dirty="0"/>
          </a:p>
        </p:txBody>
      </p:sp>
      <p:pic>
        <p:nvPicPr>
          <p:cNvPr id="4" name="Content Placeholder 3">
            <a:extLst>
              <a:ext uri="{FF2B5EF4-FFF2-40B4-BE49-F238E27FC236}">
                <a16:creationId xmlns:a16="http://schemas.microsoft.com/office/drawing/2014/main" id="{D5D71C61-5EB6-BCD6-3CC3-7EBA86EAB334}"/>
              </a:ext>
            </a:extLst>
          </p:cNvPr>
          <p:cNvPicPr>
            <a:picLocks noGrp="1" noChangeAspect="1"/>
          </p:cNvPicPr>
          <p:nvPr>
            <p:ph idx="1"/>
          </p:nvPr>
        </p:nvPicPr>
        <p:blipFill>
          <a:blip r:embed="rId2"/>
          <a:stretch>
            <a:fillRect/>
          </a:stretch>
        </p:blipFill>
        <p:spPr>
          <a:xfrm>
            <a:off x="838199" y="1690687"/>
            <a:ext cx="10303043" cy="4127055"/>
          </a:xfrm>
        </p:spPr>
      </p:pic>
    </p:spTree>
    <p:extLst>
      <p:ext uri="{BB962C8B-B14F-4D97-AF65-F5344CB8AC3E}">
        <p14:creationId xmlns:p14="http://schemas.microsoft.com/office/powerpoint/2010/main" val="1042090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9C51C-7B55-E910-E483-48583EDF193B}"/>
              </a:ext>
            </a:extLst>
          </p:cNvPr>
          <p:cNvSpPr>
            <a:spLocks noGrp="1"/>
          </p:cNvSpPr>
          <p:nvPr>
            <p:ph type="title"/>
          </p:nvPr>
        </p:nvSpPr>
        <p:spPr/>
        <p:txBody>
          <a:bodyPr/>
          <a:lstStyle/>
          <a:p>
            <a:r>
              <a:rPr lang="en-GB" dirty="0"/>
              <a:t>Plot a histogram with each variable included.</a:t>
            </a:r>
            <a:endParaRPr lang="en-US" dirty="0"/>
          </a:p>
        </p:txBody>
      </p:sp>
      <p:pic>
        <p:nvPicPr>
          <p:cNvPr id="4" name="Content Placeholder 3">
            <a:extLst>
              <a:ext uri="{FF2B5EF4-FFF2-40B4-BE49-F238E27FC236}">
                <a16:creationId xmlns:a16="http://schemas.microsoft.com/office/drawing/2014/main" id="{66426618-6879-7440-4E1B-219050469B91}"/>
              </a:ext>
            </a:extLst>
          </p:cNvPr>
          <p:cNvPicPr>
            <a:picLocks noGrp="1" noChangeAspect="1"/>
          </p:cNvPicPr>
          <p:nvPr>
            <p:ph idx="1"/>
          </p:nvPr>
        </p:nvPicPr>
        <p:blipFill>
          <a:blip r:embed="rId2"/>
          <a:stretch>
            <a:fillRect/>
          </a:stretch>
        </p:blipFill>
        <p:spPr>
          <a:xfrm>
            <a:off x="838200" y="1377866"/>
            <a:ext cx="9869905" cy="4802187"/>
          </a:xfrm>
        </p:spPr>
      </p:pic>
    </p:spTree>
    <p:extLst>
      <p:ext uri="{BB962C8B-B14F-4D97-AF65-F5344CB8AC3E}">
        <p14:creationId xmlns:p14="http://schemas.microsoft.com/office/powerpoint/2010/main" val="3665862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B9147-E7AE-99D9-27AE-AFE5D3C6E1FB}"/>
              </a:ext>
            </a:extLst>
          </p:cNvPr>
          <p:cNvSpPr>
            <a:spLocks noGrp="1"/>
          </p:cNvSpPr>
          <p:nvPr>
            <p:ph type="title"/>
          </p:nvPr>
        </p:nvSpPr>
        <p:spPr/>
        <p:txBody>
          <a:bodyPr/>
          <a:lstStyle/>
          <a:p>
            <a:r>
              <a:rPr lang="en-GB" dirty="0"/>
              <a:t>Box plot to show the connection between engine horsepower and vehicle size.</a:t>
            </a:r>
            <a:endParaRPr lang="en-US" dirty="0"/>
          </a:p>
        </p:txBody>
      </p:sp>
      <p:pic>
        <p:nvPicPr>
          <p:cNvPr id="4" name="Content Placeholder 3">
            <a:extLst>
              <a:ext uri="{FF2B5EF4-FFF2-40B4-BE49-F238E27FC236}">
                <a16:creationId xmlns:a16="http://schemas.microsoft.com/office/drawing/2014/main" id="{FC6AE566-4FC9-9144-56D7-826A78FD409A}"/>
              </a:ext>
            </a:extLst>
          </p:cNvPr>
          <p:cNvPicPr>
            <a:picLocks noGrp="1" noChangeAspect="1"/>
          </p:cNvPicPr>
          <p:nvPr>
            <p:ph idx="1"/>
          </p:nvPr>
        </p:nvPicPr>
        <p:blipFill>
          <a:blip r:embed="rId2"/>
          <a:stretch>
            <a:fillRect/>
          </a:stretch>
        </p:blipFill>
        <p:spPr>
          <a:xfrm>
            <a:off x="838199" y="1927851"/>
            <a:ext cx="10736179" cy="4376695"/>
          </a:xfrm>
        </p:spPr>
      </p:pic>
    </p:spTree>
    <p:extLst>
      <p:ext uri="{BB962C8B-B14F-4D97-AF65-F5344CB8AC3E}">
        <p14:creationId xmlns:p14="http://schemas.microsoft.com/office/powerpoint/2010/main" val="200982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2F18A-2E89-B7B6-102B-E6CFC0554B21}"/>
              </a:ext>
            </a:extLst>
          </p:cNvPr>
          <p:cNvSpPr>
            <a:spLocks noGrp="1"/>
          </p:cNvSpPr>
          <p:nvPr>
            <p:ph type="title"/>
          </p:nvPr>
        </p:nvSpPr>
        <p:spPr/>
        <p:txBody>
          <a:bodyPr/>
          <a:lstStyle/>
          <a:p>
            <a:r>
              <a:rPr lang="en-GB" dirty="0"/>
              <a:t>Utilize the seaborn library to create a pair storyline.</a:t>
            </a:r>
            <a:endParaRPr lang="en-US" dirty="0"/>
          </a:p>
        </p:txBody>
      </p:sp>
      <p:pic>
        <p:nvPicPr>
          <p:cNvPr id="4" name="Content Placeholder 3">
            <a:extLst>
              <a:ext uri="{FF2B5EF4-FFF2-40B4-BE49-F238E27FC236}">
                <a16:creationId xmlns:a16="http://schemas.microsoft.com/office/drawing/2014/main" id="{B2C507DE-56BD-7399-BC98-C46E7DE10D99}"/>
              </a:ext>
            </a:extLst>
          </p:cNvPr>
          <p:cNvPicPr>
            <a:picLocks noGrp="1" noChangeAspect="1"/>
          </p:cNvPicPr>
          <p:nvPr>
            <p:ph idx="1"/>
          </p:nvPr>
        </p:nvPicPr>
        <p:blipFill>
          <a:blip r:embed="rId2"/>
          <a:stretch>
            <a:fillRect/>
          </a:stretch>
        </p:blipFill>
        <p:spPr>
          <a:xfrm>
            <a:off x="1466850" y="1905794"/>
            <a:ext cx="9258300" cy="4191000"/>
          </a:xfrm>
        </p:spPr>
      </p:pic>
    </p:spTree>
    <p:extLst>
      <p:ext uri="{BB962C8B-B14F-4D97-AF65-F5344CB8AC3E}">
        <p14:creationId xmlns:p14="http://schemas.microsoft.com/office/powerpoint/2010/main" val="266595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CD011-990E-6C85-DD35-9D3A1156A66B}"/>
              </a:ext>
            </a:extLst>
          </p:cNvPr>
          <p:cNvSpPr>
            <a:spLocks noGrp="1"/>
          </p:cNvSpPr>
          <p:nvPr>
            <p:ph type="title"/>
          </p:nvPr>
        </p:nvSpPr>
        <p:spPr/>
        <p:txBody>
          <a:bodyPr/>
          <a:lstStyle/>
          <a:p>
            <a:r>
              <a:rPr lang="en-GB" dirty="0"/>
              <a:t>Using the drop() function, remove any unnecessary columns from the dataset.</a:t>
            </a:r>
            <a:endParaRPr lang="en-US" dirty="0"/>
          </a:p>
        </p:txBody>
      </p:sp>
      <p:pic>
        <p:nvPicPr>
          <p:cNvPr id="4" name="Content Placeholder 3">
            <a:extLst>
              <a:ext uri="{FF2B5EF4-FFF2-40B4-BE49-F238E27FC236}">
                <a16:creationId xmlns:a16="http://schemas.microsoft.com/office/drawing/2014/main" id="{5390C692-C965-E9E3-4D1B-B7F02E67DC71}"/>
              </a:ext>
            </a:extLst>
          </p:cNvPr>
          <p:cNvPicPr>
            <a:picLocks noGrp="1" noChangeAspect="1"/>
          </p:cNvPicPr>
          <p:nvPr>
            <p:ph idx="1"/>
          </p:nvPr>
        </p:nvPicPr>
        <p:blipFill>
          <a:blip r:embed="rId2"/>
          <a:stretch>
            <a:fillRect/>
          </a:stretch>
        </p:blipFill>
        <p:spPr>
          <a:xfrm>
            <a:off x="499080" y="1690687"/>
            <a:ext cx="11193839" cy="4228849"/>
          </a:xfrm>
        </p:spPr>
      </p:pic>
    </p:spTree>
    <p:extLst>
      <p:ext uri="{BB962C8B-B14F-4D97-AF65-F5344CB8AC3E}">
        <p14:creationId xmlns:p14="http://schemas.microsoft.com/office/powerpoint/2010/main" val="3347729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44C0A-CFD5-DB14-6D63-FE469327D298}"/>
              </a:ext>
            </a:extLst>
          </p:cNvPr>
          <p:cNvSpPr>
            <a:spLocks noGrp="1"/>
          </p:cNvSpPr>
          <p:nvPr>
            <p:ph type="title"/>
          </p:nvPr>
        </p:nvSpPr>
        <p:spPr/>
        <p:txBody>
          <a:bodyPr/>
          <a:lstStyle/>
          <a:p>
            <a:r>
              <a:rPr lang="en-GB" b="0" i="0" dirty="0">
                <a:solidFill>
                  <a:srgbClr val="252525"/>
                </a:solidFill>
                <a:effectLst/>
                <a:latin typeface="Open Sans" panose="020B0606030504020204" pitchFamily="34" charset="0"/>
              </a:rPr>
              <a:t>To rename the columns, use the rename() function.</a:t>
            </a:r>
            <a:endParaRPr lang="en-US" dirty="0"/>
          </a:p>
        </p:txBody>
      </p:sp>
      <p:pic>
        <p:nvPicPr>
          <p:cNvPr id="4" name="Content Placeholder 3">
            <a:extLst>
              <a:ext uri="{FF2B5EF4-FFF2-40B4-BE49-F238E27FC236}">
                <a16:creationId xmlns:a16="http://schemas.microsoft.com/office/drawing/2014/main" id="{F1E1D6EB-281C-E82C-5303-5B2A42516099}"/>
              </a:ext>
            </a:extLst>
          </p:cNvPr>
          <p:cNvPicPr>
            <a:picLocks noGrp="1" noChangeAspect="1"/>
          </p:cNvPicPr>
          <p:nvPr>
            <p:ph idx="1"/>
          </p:nvPr>
        </p:nvPicPr>
        <p:blipFill>
          <a:blip r:embed="rId2"/>
          <a:stretch>
            <a:fillRect/>
          </a:stretch>
        </p:blipFill>
        <p:spPr>
          <a:xfrm>
            <a:off x="558799" y="1905000"/>
            <a:ext cx="10515599" cy="4255168"/>
          </a:xfrm>
        </p:spPr>
      </p:pic>
    </p:spTree>
    <p:extLst>
      <p:ext uri="{BB962C8B-B14F-4D97-AF65-F5344CB8AC3E}">
        <p14:creationId xmlns:p14="http://schemas.microsoft.com/office/powerpoint/2010/main" val="2228051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3664-12A7-27E0-6ADB-E882F7D03449}"/>
              </a:ext>
            </a:extLst>
          </p:cNvPr>
          <p:cNvSpPr>
            <a:spLocks noGrp="1"/>
          </p:cNvSpPr>
          <p:nvPr>
            <p:ph type="title"/>
          </p:nvPr>
        </p:nvSpPr>
        <p:spPr/>
        <p:txBody>
          <a:bodyPr/>
          <a:lstStyle/>
          <a:p>
            <a:r>
              <a:rPr lang="en-GB" dirty="0"/>
              <a:t>Print all instances of duplicate rows.</a:t>
            </a:r>
            <a:endParaRPr lang="en-US" dirty="0"/>
          </a:p>
        </p:txBody>
      </p:sp>
      <p:pic>
        <p:nvPicPr>
          <p:cNvPr id="4" name="Content Placeholder 3">
            <a:extLst>
              <a:ext uri="{FF2B5EF4-FFF2-40B4-BE49-F238E27FC236}">
                <a16:creationId xmlns:a16="http://schemas.microsoft.com/office/drawing/2014/main" id="{A955C3AB-A887-EC61-B6AB-0F98E60D2A4C}"/>
              </a:ext>
            </a:extLst>
          </p:cNvPr>
          <p:cNvPicPr>
            <a:picLocks noGrp="1" noChangeAspect="1"/>
          </p:cNvPicPr>
          <p:nvPr>
            <p:ph idx="1"/>
          </p:nvPr>
        </p:nvPicPr>
        <p:blipFill>
          <a:blip r:embed="rId2"/>
          <a:stretch>
            <a:fillRect/>
          </a:stretch>
        </p:blipFill>
        <p:spPr>
          <a:xfrm>
            <a:off x="651310" y="1690688"/>
            <a:ext cx="10515600" cy="4541670"/>
          </a:xfrm>
        </p:spPr>
      </p:pic>
    </p:spTree>
    <p:extLst>
      <p:ext uri="{BB962C8B-B14F-4D97-AF65-F5344CB8AC3E}">
        <p14:creationId xmlns:p14="http://schemas.microsoft.com/office/powerpoint/2010/main" val="26092931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3CC43-74BC-C6DF-6C41-E698A5378E6D}"/>
              </a:ext>
            </a:extLst>
          </p:cNvPr>
          <p:cNvSpPr>
            <a:spLocks noGrp="1"/>
          </p:cNvSpPr>
          <p:nvPr>
            <p:ph type="title"/>
          </p:nvPr>
        </p:nvSpPr>
        <p:spPr/>
        <p:txBody>
          <a:bodyPr/>
          <a:lstStyle/>
          <a:p>
            <a:r>
              <a:rPr lang="en-GB" dirty="0"/>
              <a:t>Use the drop duplicates() function to eliminate the duplicate rows.</a:t>
            </a:r>
            <a:endParaRPr lang="en-US" dirty="0"/>
          </a:p>
        </p:txBody>
      </p:sp>
      <p:pic>
        <p:nvPicPr>
          <p:cNvPr id="4" name="Content Placeholder 3">
            <a:extLst>
              <a:ext uri="{FF2B5EF4-FFF2-40B4-BE49-F238E27FC236}">
                <a16:creationId xmlns:a16="http://schemas.microsoft.com/office/drawing/2014/main" id="{A8BE4BD5-B072-9C55-78C2-DE815565E378}"/>
              </a:ext>
            </a:extLst>
          </p:cNvPr>
          <p:cNvPicPr>
            <a:picLocks noGrp="1" noChangeAspect="1"/>
          </p:cNvPicPr>
          <p:nvPr>
            <p:ph idx="1"/>
          </p:nvPr>
        </p:nvPicPr>
        <p:blipFill>
          <a:blip r:embed="rId2"/>
          <a:stretch>
            <a:fillRect/>
          </a:stretch>
        </p:blipFill>
        <p:spPr>
          <a:xfrm>
            <a:off x="838200" y="1981200"/>
            <a:ext cx="10712116" cy="3721768"/>
          </a:xfrm>
        </p:spPr>
      </p:pic>
    </p:spTree>
    <p:extLst>
      <p:ext uri="{BB962C8B-B14F-4D97-AF65-F5344CB8AC3E}">
        <p14:creationId xmlns:p14="http://schemas.microsoft.com/office/powerpoint/2010/main" val="21775356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8EE89-D0F9-CF13-7F57-AC33BD84F485}"/>
              </a:ext>
            </a:extLst>
          </p:cNvPr>
          <p:cNvSpPr>
            <a:spLocks noGrp="1"/>
          </p:cNvSpPr>
          <p:nvPr>
            <p:ph type="title"/>
          </p:nvPr>
        </p:nvSpPr>
        <p:spPr/>
        <p:txBody>
          <a:bodyPr/>
          <a:lstStyle/>
          <a:p>
            <a:r>
              <a:rPr lang="en-GB" dirty="0"/>
              <a:t>Remove the dataset's missing values.</a:t>
            </a:r>
            <a:endParaRPr lang="en-US" dirty="0"/>
          </a:p>
        </p:txBody>
      </p:sp>
      <p:pic>
        <p:nvPicPr>
          <p:cNvPr id="4" name="Content Placeholder 3">
            <a:extLst>
              <a:ext uri="{FF2B5EF4-FFF2-40B4-BE49-F238E27FC236}">
                <a16:creationId xmlns:a16="http://schemas.microsoft.com/office/drawing/2014/main" id="{8D235EF4-6E78-848C-484D-D0B404FC45C0}"/>
              </a:ext>
            </a:extLst>
          </p:cNvPr>
          <p:cNvPicPr>
            <a:picLocks noGrp="1" noChangeAspect="1"/>
          </p:cNvPicPr>
          <p:nvPr>
            <p:ph idx="1"/>
          </p:nvPr>
        </p:nvPicPr>
        <p:blipFill>
          <a:blip r:embed="rId2"/>
          <a:stretch>
            <a:fillRect/>
          </a:stretch>
        </p:blipFill>
        <p:spPr>
          <a:xfrm>
            <a:off x="838199" y="1690687"/>
            <a:ext cx="10515599" cy="4180723"/>
          </a:xfrm>
        </p:spPr>
      </p:pic>
    </p:spTree>
    <p:extLst>
      <p:ext uri="{BB962C8B-B14F-4D97-AF65-F5344CB8AC3E}">
        <p14:creationId xmlns:p14="http://schemas.microsoft.com/office/powerpoint/2010/main" val="482131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5A3D3-BB1B-7AB2-AA8F-BF422B8B4FF4}"/>
              </a:ext>
            </a:extLst>
          </p:cNvPr>
          <p:cNvSpPr>
            <a:spLocks noGrp="1"/>
          </p:cNvSpPr>
          <p:nvPr>
            <p:ph type="title"/>
          </p:nvPr>
        </p:nvSpPr>
        <p:spPr/>
        <p:txBody>
          <a:bodyPr/>
          <a:lstStyle/>
          <a:p>
            <a:r>
              <a:rPr lang="en-GB" dirty="0"/>
              <a:t>To determine the number of vehicles by brand, plot a histogram.</a:t>
            </a:r>
            <a:endParaRPr lang="en-US" dirty="0"/>
          </a:p>
        </p:txBody>
      </p:sp>
      <p:pic>
        <p:nvPicPr>
          <p:cNvPr id="4" name="Content Placeholder 3">
            <a:extLst>
              <a:ext uri="{FF2B5EF4-FFF2-40B4-BE49-F238E27FC236}">
                <a16:creationId xmlns:a16="http://schemas.microsoft.com/office/drawing/2014/main" id="{8F52DDFD-C931-20A7-6765-86DBB3551EC8}"/>
              </a:ext>
            </a:extLst>
          </p:cNvPr>
          <p:cNvPicPr>
            <a:picLocks noGrp="1" noChangeAspect="1"/>
          </p:cNvPicPr>
          <p:nvPr>
            <p:ph idx="1"/>
          </p:nvPr>
        </p:nvPicPr>
        <p:blipFill>
          <a:blip r:embed="rId2"/>
          <a:stretch>
            <a:fillRect/>
          </a:stretch>
        </p:blipFill>
        <p:spPr>
          <a:xfrm>
            <a:off x="838200" y="1690687"/>
            <a:ext cx="10515600" cy="4802187"/>
          </a:xfrm>
        </p:spPr>
      </p:pic>
    </p:spTree>
    <p:extLst>
      <p:ext uri="{BB962C8B-B14F-4D97-AF65-F5344CB8AC3E}">
        <p14:creationId xmlns:p14="http://schemas.microsoft.com/office/powerpoint/2010/main" val="25289011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373E-46AC-540E-9B3A-69F8CA29262E}"/>
              </a:ext>
            </a:extLst>
          </p:cNvPr>
          <p:cNvSpPr>
            <a:spLocks noGrp="1"/>
          </p:cNvSpPr>
          <p:nvPr>
            <p:ph type="title"/>
          </p:nvPr>
        </p:nvSpPr>
        <p:spPr/>
        <p:txBody>
          <a:bodyPr/>
          <a:lstStyle/>
          <a:p>
            <a:r>
              <a:rPr lang="en-GB" b="0" i="0" dirty="0">
                <a:solidFill>
                  <a:srgbClr val="E36B00"/>
                </a:solidFill>
                <a:effectLst/>
                <a:latin typeface="Open Sans" panose="020B0606030504020204" pitchFamily="34" charset="0"/>
              </a:rPr>
              <a:t> </a:t>
            </a:r>
            <a:r>
              <a:rPr lang="en-GB" dirty="0">
                <a:solidFill>
                  <a:srgbClr val="000000"/>
                </a:solidFill>
                <a:latin typeface="Open Sans" panose="020B0606030504020204" pitchFamily="34" charset="0"/>
              </a:rPr>
              <a:t>T</a:t>
            </a:r>
            <a:r>
              <a:rPr lang="en-GB" b="0" i="0" dirty="0">
                <a:solidFill>
                  <a:srgbClr val="000000"/>
                </a:solidFill>
                <a:effectLst/>
                <a:latin typeface="Open Sans" panose="020B0606030504020204" pitchFamily="34" charset="0"/>
              </a:rPr>
              <a:t>uples properties (continued)</a:t>
            </a:r>
            <a:endParaRPr lang="en-US" dirty="0"/>
          </a:p>
        </p:txBody>
      </p:sp>
      <p:sp>
        <p:nvSpPr>
          <p:cNvPr id="3" name="Content Placeholder 2">
            <a:extLst>
              <a:ext uri="{FF2B5EF4-FFF2-40B4-BE49-F238E27FC236}">
                <a16:creationId xmlns:a16="http://schemas.microsoft.com/office/drawing/2014/main" id="{05A418C7-F184-CCA1-7182-6D84F5688822}"/>
              </a:ext>
            </a:extLst>
          </p:cNvPr>
          <p:cNvSpPr>
            <a:spLocks noGrp="1"/>
          </p:cNvSpPr>
          <p:nvPr>
            <p:ph idx="1"/>
          </p:nvPr>
        </p:nvSpPr>
        <p:spPr/>
        <p:txBody>
          <a:bodyPr/>
          <a:lstStyle/>
          <a:p>
            <a:pPr algn="l"/>
            <a:r>
              <a:rPr lang="en-GB" b="0" i="0" u="none" strike="noStrike" dirty="0">
                <a:solidFill>
                  <a:srgbClr val="000000"/>
                </a:solidFill>
                <a:effectLst/>
                <a:latin typeface="Segoe UI" panose="020B0502040204020203" pitchFamily="34" charset="0"/>
              </a:rPr>
              <a:t>Allow Duplicates</a:t>
            </a:r>
          </a:p>
          <a:p>
            <a:pPr algn="l"/>
            <a:r>
              <a:rPr lang="en-GB" b="0" i="0" u="none" strike="noStrike" dirty="0">
                <a:solidFill>
                  <a:srgbClr val="000000"/>
                </a:solidFill>
                <a:effectLst/>
                <a:latin typeface="Verdana" panose="020B0604030504040204" pitchFamily="34" charset="0"/>
              </a:rPr>
              <a:t>Since tuples are indexed, they can have items with the same value</a:t>
            </a:r>
          </a:p>
          <a:p>
            <a:endParaRPr lang="en-US" dirty="0"/>
          </a:p>
        </p:txBody>
      </p:sp>
      <p:pic>
        <p:nvPicPr>
          <p:cNvPr id="4" name="Picture 3">
            <a:extLst>
              <a:ext uri="{FF2B5EF4-FFF2-40B4-BE49-F238E27FC236}">
                <a16:creationId xmlns:a16="http://schemas.microsoft.com/office/drawing/2014/main" id="{41FB9476-9E23-E84C-F470-AFE0FC742917}"/>
              </a:ext>
            </a:extLst>
          </p:cNvPr>
          <p:cNvPicPr>
            <a:picLocks noChangeAspect="1"/>
          </p:cNvPicPr>
          <p:nvPr/>
        </p:nvPicPr>
        <p:blipFill>
          <a:blip r:embed="rId2"/>
          <a:stretch>
            <a:fillRect/>
          </a:stretch>
        </p:blipFill>
        <p:spPr>
          <a:xfrm>
            <a:off x="3413760" y="2889250"/>
            <a:ext cx="6187440" cy="3023870"/>
          </a:xfrm>
          <a:prstGeom prst="rect">
            <a:avLst/>
          </a:prstGeom>
        </p:spPr>
      </p:pic>
    </p:spTree>
    <p:extLst>
      <p:ext uri="{BB962C8B-B14F-4D97-AF65-F5344CB8AC3E}">
        <p14:creationId xmlns:p14="http://schemas.microsoft.com/office/powerpoint/2010/main" val="3722105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EF26A-4131-EEA3-BE23-73982DB16F3E}"/>
              </a:ext>
            </a:extLst>
          </p:cNvPr>
          <p:cNvSpPr>
            <a:spLocks noGrp="1"/>
          </p:cNvSpPr>
          <p:nvPr>
            <p:ph type="title"/>
          </p:nvPr>
        </p:nvSpPr>
        <p:spPr/>
        <p:txBody>
          <a:bodyPr/>
          <a:lstStyle/>
          <a:p>
            <a:r>
              <a:rPr lang="en-GB" dirty="0"/>
              <a:t>Plot the correlation between the various factors.</a:t>
            </a:r>
            <a:endParaRPr lang="en-US" dirty="0"/>
          </a:p>
        </p:txBody>
      </p:sp>
      <p:pic>
        <p:nvPicPr>
          <p:cNvPr id="4" name="Content Placeholder 3">
            <a:extLst>
              <a:ext uri="{FF2B5EF4-FFF2-40B4-BE49-F238E27FC236}">
                <a16:creationId xmlns:a16="http://schemas.microsoft.com/office/drawing/2014/main" id="{B7CC0D7C-895F-3712-D978-22AC224F16B7}"/>
              </a:ext>
            </a:extLst>
          </p:cNvPr>
          <p:cNvPicPr>
            <a:picLocks noGrp="1" noChangeAspect="1"/>
          </p:cNvPicPr>
          <p:nvPr>
            <p:ph idx="1"/>
          </p:nvPr>
        </p:nvPicPr>
        <p:blipFill>
          <a:blip r:embed="rId2"/>
          <a:stretch>
            <a:fillRect/>
          </a:stretch>
        </p:blipFill>
        <p:spPr>
          <a:xfrm>
            <a:off x="2015118" y="1825625"/>
            <a:ext cx="8161763" cy="4351338"/>
          </a:xfrm>
        </p:spPr>
      </p:pic>
    </p:spTree>
    <p:extLst>
      <p:ext uri="{BB962C8B-B14F-4D97-AF65-F5344CB8AC3E}">
        <p14:creationId xmlns:p14="http://schemas.microsoft.com/office/powerpoint/2010/main" val="2408899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0D746-2F50-6C1B-0082-69B7E28CBD6B}"/>
              </a:ext>
            </a:extLst>
          </p:cNvPr>
          <p:cNvSpPr>
            <a:spLocks noGrp="1"/>
          </p:cNvSpPr>
          <p:nvPr>
            <p:ph type="title"/>
          </p:nvPr>
        </p:nvSpPr>
        <p:spPr/>
        <p:txBody>
          <a:bodyPr/>
          <a:lstStyle/>
          <a:p>
            <a:r>
              <a:rPr lang="en-GB" dirty="0"/>
              <a:t>Use the drop duplicates() function to eliminate the duplicate rows.</a:t>
            </a:r>
            <a:endParaRPr lang="en-US" dirty="0"/>
          </a:p>
        </p:txBody>
      </p:sp>
      <p:pic>
        <p:nvPicPr>
          <p:cNvPr id="4" name="Content Placeholder 3">
            <a:extLst>
              <a:ext uri="{FF2B5EF4-FFF2-40B4-BE49-F238E27FC236}">
                <a16:creationId xmlns:a16="http://schemas.microsoft.com/office/drawing/2014/main" id="{611D7533-EB3E-7717-2941-0A4735CFD915}"/>
              </a:ext>
            </a:extLst>
          </p:cNvPr>
          <p:cNvPicPr>
            <a:picLocks noGrp="1" noChangeAspect="1"/>
          </p:cNvPicPr>
          <p:nvPr>
            <p:ph idx="1"/>
          </p:nvPr>
        </p:nvPicPr>
        <p:blipFill>
          <a:blip r:embed="rId2"/>
          <a:stretch>
            <a:fillRect/>
          </a:stretch>
        </p:blipFill>
        <p:spPr>
          <a:xfrm>
            <a:off x="838199" y="1981199"/>
            <a:ext cx="10784305" cy="3818021"/>
          </a:xfrm>
        </p:spPr>
      </p:pic>
    </p:spTree>
    <p:extLst>
      <p:ext uri="{BB962C8B-B14F-4D97-AF65-F5344CB8AC3E}">
        <p14:creationId xmlns:p14="http://schemas.microsoft.com/office/powerpoint/2010/main" val="20201145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A0462-D5AE-1A36-80AF-2143CDEA8A16}"/>
              </a:ext>
            </a:extLst>
          </p:cNvPr>
          <p:cNvSpPr>
            <a:spLocks noGrp="1"/>
          </p:cNvSpPr>
          <p:nvPr>
            <p:ph type="title"/>
          </p:nvPr>
        </p:nvSpPr>
        <p:spPr/>
        <p:txBody>
          <a:bodyPr/>
          <a:lstStyle/>
          <a:p>
            <a:r>
              <a:rPr lang="en-US" dirty="0"/>
              <a:t>Python for analysis </a:t>
            </a:r>
          </a:p>
        </p:txBody>
      </p:sp>
      <p:sp>
        <p:nvSpPr>
          <p:cNvPr id="3" name="Content Placeholder 2">
            <a:extLst>
              <a:ext uri="{FF2B5EF4-FFF2-40B4-BE49-F238E27FC236}">
                <a16:creationId xmlns:a16="http://schemas.microsoft.com/office/drawing/2014/main" id="{251B5BFF-890F-0CB1-B30F-FC40985DC414}"/>
              </a:ext>
            </a:extLst>
          </p:cNvPr>
          <p:cNvSpPr>
            <a:spLocks noGrp="1"/>
          </p:cNvSpPr>
          <p:nvPr>
            <p:ph idx="1"/>
          </p:nvPr>
        </p:nvSpPr>
        <p:spPr/>
        <p:txBody>
          <a:bodyPr/>
          <a:lstStyle/>
          <a:p>
            <a:r>
              <a:rPr lang="en-US" dirty="0"/>
              <a:t>The preferred programming language of many data scientists and analysts is Python. It is a priceless addition to any data science and analytics toolset due to its relative simplicity, versatility, and large choice of third-party libraries. Libraries like Pandas, </a:t>
            </a:r>
            <a:r>
              <a:rPr lang="en-US" dirty="0" err="1"/>
              <a:t>Numpy</a:t>
            </a:r>
            <a:r>
              <a:rPr lang="en-US" dirty="0"/>
              <a:t>, Seaborn, and Scikit-Learn offer sophisticated capabilities to handle these and many other tasks, from data manipulation to </a:t>
            </a:r>
            <a:r>
              <a:rPr lang="en-US" dirty="0" err="1"/>
              <a:t>visualisation</a:t>
            </a:r>
            <a:r>
              <a:rPr lang="en-US" dirty="0"/>
              <a:t> and machine learning. Python's aptitude for data analytics and machine learning is substantially increased by these third-party libraries, but basic Python also has a number of built-in functions that are helpful to any data professional. I outline some of these functions , along with usage examples and sample code.</a:t>
            </a:r>
          </a:p>
        </p:txBody>
      </p:sp>
    </p:spTree>
    <p:extLst>
      <p:ext uri="{BB962C8B-B14F-4D97-AF65-F5344CB8AC3E}">
        <p14:creationId xmlns:p14="http://schemas.microsoft.com/office/powerpoint/2010/main" val="2986155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A86F7-541B-B021-BF27-AC72BDC0F124}"/>
              </a:ext>
            </a:extLst>
          </p:cNvPr>
          <p:cNvSpPr>
            <a:spLocks noGrp="1"/>
          </p:cNvSpPr>
          <p:nvPr>
            <p:ph type="title"/>
          </p:nvPr>
        </p:nvSpPr>
        <p:spPr/>
        <p:txBody>
          <a:bodyPr/>
          <a:lstStyle/>
          <a:p>
            <a:r>
              <a:rPr lang="en-GB" i="0" dirty="0">
                <a:effectLst/>
                <a:latin typeface="Arial" panose="020B0604020202020204" pitchFamily="34" charset="0"/>
                <a:cs typeface="Arial" panose="020B0604020202020204" pitchFamily="34" charset="0"/>
              </a:rPr>
              <a:t>Enumerate</a:t>
            </a:r>
            <a:endParaRPr lang="en-US"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20F40CB-4293-0644-8C66-B1DC3A7D8DE9}"/>
              </a:ext>
            </a:extLst>
          </p:cNvPr>
          <p:cNvSpPr>
            <a:spLocks noGrp="1"/>
          </p:cNvSpPr>
          <p:nvPr>
            <p:ph idx="1"/>
          </p:nvPr>
        </p:nvSpPr>
        <p:spPr/>
        <p:txBody>
          <a:bodyPr>
            <a:noAutofit/>
          </a:bodyPr>
          <a:lstStyle/>
          <a:p>
            <a:r>
              <a:rPr lang="en-US" sz="1200" dirty="0"/>
              <a:t>You can create a for loop with an index by using the enumerate() method. This implies that we can automatically give each item in an </a:t>
            </a:r>
            <a:r>
              <a:rPr lang="en-US" sz="1200" dirty="0" err="1"/>
              <a:t>iterable</a:t>
            </a:r>
            <a:r>
              <a:rPr lang="en-US" sz="1200" dirty="0"/>
              <a:t> a count variable. Enumerate() returns the value of the item at that iteration together with the count of the current iteration.</a:t>
            </a:r>
          </a:p>
          <a:p>
            <a:pPr marL="0" indent="0">
              <a:buNone/>
            </a:pPr>
            <a:endParaRPr lang="en-US" sz="1200" dirty="0"/>
          </a:p>
          <a:p>
            <a:pPr marL="0" indent="0">
              <a:buNone/>
            </a:pPr>
            <a:r>
              <a:rPr lang="en-US" sz="1200" dirty="0"/>
              <a:t>fruits = ["Banana", "Strawberry", "Apple", "Orange", "Peach"] for index, fruit in enumerate(fruits): print(index, fruit)</a:t>
            </a:r>
          </a:p>
          <a:p>
            <a:pPr marL="0" indent="0">
              <a:buNone/>
            </a:pPr>
            <a:r>
              <a:rPr lang="en-US" sz="1200" dirty="0"/>
              <a:t>0 Banana 1 Strawberry 2 Apple 3 Orange 4 Peach</a:t>
            </a:r>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br>
              <a:rPr lang="en-US" sz="1200" dirty="0"/>
            </a:br>
            <a:endParaRPr lang="en-US" sz="1200" dirty="0"/>
          </a:p>
          <a:p>
            <a:pPr marL="0" indent="0">
              <a:buNone/>
            </a:pPr>
            <a:endParaRPr lang="en-US" sz="1200" dirty="0"/>
          </a:p>
        </p:txBody>
      </p:sp>
      <p:pic>
        <p:nvPicPr>
          <p:cNvPr id="8" name="Picture 7">
            <a:extLst>
              <a:ext uri="{FF2B5EF4-FFF2-40B4-BE49-F238E27FC236}">
                <a16:creationId xmlns:a16="http://schemas.microsoft.com/office/drawing/2014/main" id="{B53616F8-F716-799D-77D2-7A1C5C28E0C0}"/>
              </a:ext>
            </a:extLst>
          </p:cNvPr>
          <p:cNvPicPr>
            <a:picLocks noChangeAspect="1"/>
          </p:cNvPicPr>
          <p:nvPr/>
        </p:nvPicPr>
        <p:blipFill>
          <a:blip r:embed="rId2"/>
          <a:stretch>
            <a:fillRect/>
          </a:stretch>
        </p:blipFill>
        <p:spPr>
          <a:xfrm>
            <a:off x="2476500" y="3232298"/>
            <a:ext cx="7239000" cy="2127896"/>
          </a:xfrm>
          <a:prstGeom prst="rect">
            <a:avLst/>
          </a:prstGeom>
        </p:spPr>
      </p:pic>
    </p:spTree>
    <p:extLst>
      <p:ext uri="{BB962C8B-B14F-4D97-AF65-F5344CB8AC3E}">
        <p14:creationId xmlns:p14="http://schemas.microsoft.com/office/powerpoint/2010/main" val="32691655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C0F05-10B3-33D6-126D-DEA1321FFC28}"/>
              </a:ext>
            </a:extLst>
          </p:cNvPr>
          <p:cNvSpPr>
            <a:spLocks noGrp="1"/>
          </p:cNvSpPr>
          <p:nvPr>
            <p:ph type="title"/>
          </p:nvPr>
        </p:nvSpPr>
        <p:spPr/>
        <p:txBody>
          <a:bodyPr/>
          <a:lstStyle/>
          <a:p>
            <a:r>
              <a:rPr lang="en-US" dirty="0"/>
              <a:t>Changing index</a:t>
            </a:r>
          </a:p>
        </p:txBody>
      </p:sp>
      <p:sp>
        <p:nvSpPr>
          <p:cNvPr id="3" name="Content Placeholder 2">
            <a:extLst>
              <a:ext uri="{FF2B5EF4-FFF2-40B4-BE49-F238E27FC236}">
                <a16:creationId xmlns:a16="http://schemas.microsoft.com/office/drawing/2014/main" id="{4BFE8CD5-BAE4-C446-490F-C1ED1DB646EA}"/>
              </a:ext>
            </a:extLst>
          </p:cNvPr>
          <p:cNvSpPr>
            <a:spLocks noGrp="1"/>
          </p:cNvSpPr>
          <p:nvPr>
            <p:ph idx="1"/>
          </p:nvPr>
        </p:nvSpPr>
        <p:spPr/>
        <p:txBody>
          <a:bodyPr/>
          <a:lstStyle/>
          <a:p>
            <a:r>
              <a:rPr lang="en-US" sz="2800" dirty="0"/>
              <a:t>As can be seen from the example above, Python takes care of everything automatically, so we don't need to worry about manually adding an index. The index begins at 0 by default, but we can change that by passing </a:t>
            </a:r>
            <a:r>
              <a:rPr lang="en-US" sz="2800" dirty="0" err="1"/>
              <a:t>the'start</a:t>
            </a:r>
            <a:r>
              <a:rPr lang="en-US" sz="2800" dirty="0"/>
              <a:t>' parameter.</a:t>
            </a:r>
          </a:p>
          <a:p>
            <a:endParaRPr lang="en-US" dirty="0"/>
          </a:p>
          <a:p>
            <a:endParaRPr lang="en-US" sz="2800" dirty="0"/>
          </a:p>
        </p:txBody>
      </p:sp>
      <p:pic>
        <p:nvPicPr>
          <p:cNvPr id="5" name="Picture 4">
            <a:extLst>
              <a:ext uri="{FF2B5EF4-FFF2-40B4-BE49-F238E27FC236}">
                <a16:creationId xmlns:a16="http://schemas.microsoft.com/office/drawing/2014/main" id="{A4982E5D-A953-43B3-28FE-14711B031DB3}"/>
              </a:ext>
            </a:extLst>
          </p:cNvPr>
          <p:cNvPicPr>
            <a:picLocks noChangeAspect="1"/>
          </p:cNvPicPr>
          <p:nvPr/>
        </p:nvPicPr>
        <p:blipFill>
          <a:blip r:embed="rId2"/>
          <a:stretch>
            <a:fillRect/>
          </a:stretch>
        </p:blipFill>
        <p:spPr>
          <a:xfrm>
            <a:off x="2463800" y="3429000"/>
            <a:ext cx="7264400" cy="2565400"/>
          </a:xfrm>
          <a:prstGeom prst="rect">
            <a:avLst/>
          </a:prstGeom>
        </p:spPr>
      </p:pic>
    </p:spTree>
    <p:extLst>
      <p:ext uri="{BB962C8B-B14F-4D97-AF65-F5344CB8AC3E}">
        <p14:creationId xmlns:p14="http://schemas.microsoft.com/office/powerpoint/2010/main" val="2260355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FCC86-3E5A-5861-CC56-55F9731D50CB}"/>
              </a:ext>
            </a:extLst>
          </p:cNvPr>
          <p:cNvSpPr>
            <a:spLocks noGrp="1"/>
          </p:cNvSpPr>
          <p:nvPr>
            <p:ph type="title"/>
          </p:nvPr>
        </p:nvSpPr>
        <p:spPr/>
        <p:txBody>
          <a:bodyPr/>
          <a:lstStyle/>
          <a:p>
            <a:r>
              <a:rPr lang="en-US" dirty="0"/>
              <a:t>Changing index (continued)</a:t>
            </a:r>
          </a:p>
        </p:txBody>
      </p:sp>
      <p:sp>
        <p:nvSpPr>
          <p:cNvPr id="3" name="Content Placeholder 2">
            <a:extLst>
              <a:ext uri="{FF2B5EF4-FFF2-40B4-BE49-F238E27FC236}">
                <a16:creationId xmlns:a16="http://schemas.microsoft.com/office/drawing/2014/main" id="{18A51E74-4CFC-021F-FCA4-0CF9685423F0}"/>
              </a:ext>
            </a:extLst>
          </p:cNvPr>
          <p:cNvSpPr>
            <a:spLocks noGrp="1"/>
          </p:cNvSpPr>
          <p:nvPr>
            <p:ph idx="1"/>
          </p:nvPr>
        </p:nvSpPr>
        <p:spPr/>
        <p:txBody>
          <a:bodyPr/>
          <a:lstStyle/>
          <a:p>
            <a:r>
              <a:rPr lang="en-US" dirty="0"/>
              <a:t>By combining the list() method with the enumerate() function, we can additionally produce tuples that contain the index and list item. Here's an illustration:</a:t>
            </a:r>
          </a:p>
        </p:txBody>
      </p:sp>
      <p:pic>
        <p:nvPicPr>
          <p:cNvPr id="5" name="Picture 4">
            <a:extLst>
              <a:ext uri="{FF2B5EF4-FFF2-40B4-BE49-F238E27FC236}">
                <a16:creationId xmlns:a16="http://schemas.microsoft.com/office/drawing/2014/main" id="{C5D94D0C-CC51-B677-252E-5C2E8429F828}"/>
              </a:ext>
            </a:extLst>
          </p:cNvPr>
          <p:cNvPicPr>
            <a:picLocks noChangeAspect="1"/>
          </p:cNvPicPr>
          <p:nvPr/>
        </p:nvPicPr>
        <p:blipFill>
          <a:blip r:embed="rId2"/>
          <a:stretch>
            <a:fillRect/>
          </a:stretch>
        </p:blipFill>
        <p:spPr>
          <a:xfrm>
            <a:off x="2501900" y="3217825"/>
            <a:ext cx="7188200" cy="2463800"/>
          </a:xfrm>
          <a:prstGeom prst="rect">
            <a:avLst/>
          </a:prstGeom>
        </p:spPr>
      </p:pic>
    </p:spTree>
    <p:extLst>
      <p:ext uri="{BB962C8B-B14F-4D97-AF65-F5344CB8AC3E}">
        <p14:creationId xmlns:p14="http://schemas.microsoft.com/office/powerpoint/2010/main" val="23013860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8B86B-33A9-411A-A837-5A3BF6DFD9F0}"/>
              </a:ext>
            </a:extLst>
          </p:cNvPr>
          <p:cNvSpPr>
            <a:spLocks noGrp="1"/>
          </p:cNvSpPr>
          <p:nvPr>
            <p:ph type="title"/>
          </p:nvPr>
        </p:nvSpPr>
        <p:spPr/>
        <p:txBody>
          <a:bodyPr/>
          <a:lstStyle/>
          <a:p>
            <a:r>
              <a:rPr lang="en-GB" dirty="0"/>
              <a:t>Sorted</a:t>
            </a:r>
            <a:endParaRPr lang="en-US" dirty="0"/>
          </a:p>
        </p:txBody>
      </p:sp>
      <p:sp>
        <p:nvSpPr>
          <p:cNvPr id="3" name="Content Placeholder 2">
            <a:extLst>
              <a:ext uri="{FF2B5EF4-FFF2-40B4-BE49-F238E27FC236}">
                <a16:creationId xmlns:a16="http://schemas.microsoft.com/office/drawing/2014/main" id="{C675557D-EDD6-3ABB-90D8-80B12DDECD18}"/>
              </a:ext>
            </a:extLst>
          </p:cNvPr>
          <p:cNvSpPr>
            <a:spLocks noGrp="1"/>
          </p:cNvSpPr>
          <p:nvPr>
            <p:ph idx="1"/>
          </p:nvPr>
        </p:nvSpPr>
        <p:spPr/>
        <p:txBody>
          <a:bodyPr/>
          <a:lstStyle/>
          <a:p>
            <a:r>
              <a:rPr lang="en-US" dirty="0"/>
              <a:t>The sorted() function accepts an </a:t>
            </a:r>
            <a:r>
              <a:rPr lang="en-US" dirty="0" err="1"/>
              <a:t>iterable</a:t>
            </a:r>
            <a:r>
              <a:rPr lang="en-US" dirty="0"/>
              <a:t> object as input and outputs a sorted list of every item in the </a:t>
            </a:r>
            <a:r>
              <a:rPr lang="en-US" dirty="0" err="1"/>
              <a:t>iterable</a:t>
            </a:r>
            <a:r>
              <a:rPr lang="en-US" dirty="0"/>
              <a:t>, as you might have guessed from the method's name. Numbers are sorted numerically, while strings are arranged alphabetically. The elements are arranged by default in descending order.</a:t>
            </a:r>
          </a:p>
        </p:txBody>
      </p:sp>
      <p:pic>
        <p:nvPicPr>
          <p:cNvPr id="5" name="Picture 4">
            <a:extLst>
              <a:ext uri="{FF2B5EF4-FFF2-40B4-BE49-F238E27FC236}">
                <a16:creationId xmlns:a16="http://schemas.microsoft.com/office/drawing/2014/main" id="{91D8D479-6CBF-BF9F-D388-B68ACAAB78B4}"/>
              </a:ext>
            </a:extLst>
          </p:cNvPr>
          <p:cNvPicPr>
            <a:picLocks noChangeAspect="1"/>
          </p:cNvPicPr>
          <p:nvPr/>
        </p:nvPicPr>
        <p:blipFill>
          <a:blip r:embed="rId2"/>
          <a:stretch>
            <a:fillRect/>
          </a:stretch>
        </p:blipFill>
        <p:spPr>
          <a:xfrm>
            <a:off x="4102543" y="3819008"/>
            <a:ext cx="3263900" cy="2197100"/>
          </a:xfrm>
          <a:prstGeom prst="rect">
            <a:avLst/>
          </a:prstGeom>
        </p:spPr>
      </p:pic>
    </p:spTree>
    <p:extLst>
      <p:ext uri="{BB962C8B-B14F-4D97-AF65-F5344CB8AC3E}">
        <p14:creationId xmlns:p14="http://schemas.microsoft.com/office/powerpoint/2010/main" val="23399423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DA462-978D-65DE-B68C-770996EAB921}"/>
              </a:ext>
            </a:extLst>
          </p:cNvPr>
          <p:cNvSpPr>
            <a:spLocks noGrp="1"/>
          </p:cNvSpPr>
          <p:nvPr>
            <p:ph type="title"/>
          </p:nvPr>
        </p:nvSpPr>
        <p:spPr/>
        <p:txBody>
          <a:bodyPr/>
          <a:lstStyle/>
          <a:p>
            <a:r>
              <a:rPr lang="en-GB" dirty="0"/>
              <a:t>Sorted (continued)</a:t>
            </a:r>
            <a:endParaRPr lang="en-US" dirty="0"/>
          </a:p>
        </p:txBody>
      </p:sp>
      <p:sp>
        <p:nvSpPr>
          <p:cNvPr id="3" name="Content Placeholder 2">
            <a:extLst>
              <a:ext uri="{FF2B5EF4-FFF2-40B4-BE49-F238E27FC236}">
                <a16:creationId xmlns:a16="http://schemas.microsoft.com/office/drawing/2014/main" id="{56DC7C60-DC80-5F12-69CB-5BA52EF7A8B4}"/>
              </a:ext>
            </a:extLst>
          </p:cNvPr>
          <p:cNvSpPr>
            <a:spLocks noGrp="1"/>
          </p:cNvSpPr>
          <p:nvPr>
            <p:ph idx="1"/>
          </p:nvPr>
        </p:nvSpPr>
        <p:spPr/>
        <p:txBody>
          <a:bodyPr/>
          <a:lstStyle/>
          <a:p>
            <a:r>
              <a:rPr lang="en-US" dirty="0"/>
              <a:t>However, we can specify the sort order by giving the "reverse" option a True (descending) or False (ascending) value.</a:t>
            </a:r>
          </a:p>
        </p:txBody>
      </p:sp>
      <p:pic>
        <p:nvPicPr>
          <p:cNvPr id="5" name="Picture 4">
            <a:extLst>
              <a:ext uri="{FF2B5EF4-FFF2-40B4-BE49-F238E27FC236}">
                <a16:creationId xmlns:a16="http://schemas.microsoft.com/office/drawing/2014/main" id="{0756E1E7-9EB0-005E-B615-252A0D750E24}"/>
              </a:ext>
            </a:extLst>
          </p:cNvPr>
          <p:cNvPicPr>
            <a:picLocks noChangeAspect="1"/>
          </p:cNvPicPr>
          <p:nvPr/>
        </p:nvPicPr>
        <p:blipFill>
          <a:blip r:embed="rId2"/>
          <a:stretch>
            <a:fillRect/>
          </a:stretch>
        </p:blipFill>
        <p:spPr>
          <a:xfrm>
            <a:off x="4591050" y="3216349"/>
            <a:ext cx="3009900" cy="1968500"/>
          </a:xfrm>
          <a:prstGeom prst="rect">
            <a:avLst/>
          </a:prstGeom>
        </p:spPr>
      </p:pic>
    </p:spTree>
    <p:extLst>
      <p:ext uri="{BB962C8B-B14F-4D97-AF65-F5344CB8AC3E}">
        <p14:creationId xmlns:p14="http://schemas.microsoft.com/office/powerpoint/2010/main" val="15398912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2B6A6-C871-B7C7-E41B-39944C8399CB}"/>
              </a:ext>
            </a:extLst>
          </p:cNvPr>
          <p:cNvSpPr>
            <a:spLocks noGrp="1"/>
          </p:cNvSpPr>
          <p:nvPr>
            <p:ph type="title"/>
          </p:nvPr>
        </p:nvSpPr>
        <p:spPr/>
        <p:txBody>
          <a:bodyPr/>
          <a:lstStyle/>
          <a:p>
            <a:r>
              <a:rPr lang="en-GB" dirty="0"/>
              <a:t>Zip</a:t>
            </a:r>
            <a:endParaRPr lang="en-US" dirty="0"/>
          </a:p>
        </p:txBody>
      </p:sp>
      <p:sp>
        <p:nvSpPr>
          <p:cNvPr id="3" name="Content Placeholder 2">
            <a:extLst>
              <a:ext uri="{FF2B5EF4-FFF2-40B4-BE49-F238E27FC236}">
                <a16:creationId xmlns:a16="http://schemas.microsoft.com/office/drawing/2014/main" id="{B7A132F4-1FE4-3C97-CB29-BC1144D9FE8C}"/>
              </a:ext>
            </a:extLst>
          </p:cNvPr>
          <p:cNvSpPr>
            <a:spLocks noGrp="1"/>
          </p:cNvSpPr>
          <p:nvPr>
            <p:ph idx="1"/>
          </p:nvPr>
        </p:nvSpPr>
        <p:spPr/>
        <p:txBody>
          <a:bodyPr/>
          <a:lstStyle/>
          <a:p>
            <a:r>
              <a:rPr lang="en-US" dirty="0"/>
              <a:t>To group things from various iterators, use the zip() function. It gives back a zip object that contains tuples of the objects from each </a:t>
            </a:r>
            <a:r>
              <a:rPr lang="en-US" dirty="0" err="1"/>
              <a:t>iterable</a:t>
            </a:r>
            <a:r>
              <a:rPr lang="en-US" dirty="0"/>
              <a:t>.</a:t>
            </a:r>
          </a:p>
        </p:txBody>
      </p:sp>
      <p:pic>
        <p:nvPicPr>
          <p:cNvPr id="7" name="Picture 6">
            <a:extLst>
              <a:ext uri="{FF2B5EF4-FFF2-40B4-BE49-F238E27FC236}">
                <a16:creationId xmlns:a16="http://schemas.microsoft.com/office/drawing/2014/main" id="{85184616-DB50-3854-663E-91188EC080B1}"/>
              </a:ext>
            </a:extLst>
          </p:cNvPr>
          <p:cNvPicPr>
            <a:picLocks noChangeAspect="1"/>
          </p:cNvPicPr>
          <p:nvPr/>
        </p:nvPicPr>
        <p:blipFill>
          <a:blip r:embed="rId2"/>
          <a:stretch>
            <a:fillRect/>
          </a:stretch>
        </p:blipFill>
        <p:spPr>
          <a:xfrm>
            <a:off x="3611820" y="2738032"/>
            <a:ext cx="4362599" cy="3976538"/>
          </a:xfrm>
          <a:prstGeom prst="rect">
            <a:avLst/>
          </a:prstGeom>
        </p:spPr>
      </p:pic>
    </p:spTree>
    <p:extLst>
      <p:ext uri="{BB962C8B-B14F-4D97-AF65-F5344CB8AC3E}">
        <p14:creationId xmlns:p14="http://schemas.microsoft.com/office/powerpoint/2010/main" val="42346623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9268F-0509-9D61-CDB9-EEC05D0DB723}"/>
              </a:ext>
            </a:extLst>
          </p:cNvPr>
          <p:cNvSpPr>
            <a:spLocks noGrp="1"/>
          </p:cNvSpPr>
          <p:nvPr>
            <p:ph type="title"/>
          </p:nvPr>
        </p:nvSpPr>
        <p:spPr/>
        <p:txBody>
          <a:bodyPr/>
          <a:lstStyle/>
          <a:p>
            <a:r>
              <a:rPr lang="en-GB" dirty="0"/>
              <a:t>Zip(continued)</a:t>
            </a:r>
            <a:endParaRPr lang="en-US" dirty="0"/>
          </a:p>
        </p:txBody>
      </p:sp>
      <p:sp>
        <p:nvSpPr>
          <p:cNvPr id="3" name="Content Placeholder 2">
            <a:extLst>
              <a:ext uri="{FF2B5EF4-FFF2-40B4-BE49-F238E27FC236}">
                <a16:creationId xmlns:a16="http://schemas.microsoft.com/office/drawing/2014/main" id="{0C3D9AF5-9FC3-0EEA-B2EA-E1F862AB6499}"/>
              </a:ext>
            </a:extLst>
          </p:cNvPr>
          <p:cNvSpPr>
            <a:spLocks noGrp="1"/>
          </p:cNvSpPr>
          <p:nvPr>
            <p:ph idx="1"/>
          </p:nvPr>
        </p:nvSpPr>
        <p:spPr/>
        <p:txBody>
          <a:bodyPr>
            <a:normAutofit/>
          </a:bodyPr>
          <a:lstStyle/>
          <a:p>
            <a:r>
              <a:rPr lang="en-US" sz="1400" dirty="0"/>
              <a:t>One thing to keep in mind is that zip() will ignore the items in the longer iterators if the given iterators have different lengths and end when the shortest one is finished.</a:t>
            </a:r>
          </a:p>
          <a:p>
            <a:endParaRPr lang="en-US" sz="1400" dirty="0"/>
          </a:p>
          <a:p>
            <a:r>
              <a:rPr lang="en-US" sz="1400" dirty="0"/>
              <a:t>The readability of for loops is increased by the zip() method. Instead of requiring several inputs, we merely </a:t>
            </a:r>
            <a:r>
              <a:rPr lang="en-US" sz="1400" dirty="0" err="1"/>
              <a:t>utilise</a:t>
            </a:r>
            <a:r>
              <a:rPr lang="en-US" sz="1400" dirty="0"/>
              <a:t> one zipped list in the example below. We're zipping three lists since I added a third item called "ages.”</a:t>
            </a:r>
          </a:p>
          <a:p>
            <a:endParaRPr lang="en-US" sz="1400" dirty="0"/>
          </a:p>
        </p:txBody>
      </p:sp>
      <p:pic>
        <p:nvPicPr>
          <p:cNvPr id="5" name="Picture 4">
            <a:extLst>
              <a:ext uri="{FF2B5EF4-FFF2-40B4-BE49-F238E27FC236}">
                <a16:creationId xmlns:a16="http://schemas.microsoft.com/office/drawing/2014/main" id="{3D262393-128B-F82B-1AE2-667118352C48}"/>
              </a:ext>
            </a:extLst>
          </p:cNvPr>
          <p:cNvPicPr>
            <a:picLocks noChangeAspect="1"/>
          </p:cNvPicPr>
          <p:nvPr/>
        </p:nvPicPr>
        <p:blipFill>
          <a:blip r:embed="rId2"/>
          <a:stretch>
            <a:fillRect/>
          </a:stretch>
        </p:blipFill>
        <p:spPr>
          <a:xfrm>
            <a:off x="2499094" y="3429000"/>
            <a:ext cx="6877050" cy="3429000"/>
          </a:xfrm>
          <a:prstGeom prst="rect">
            <a:avLst/>
          </a:prstGeom>
        </p:spPr>
      </p:pic>
    </p:spTree>
    <p:extLst>
      <p:ext uri="{BB962C8B-B14F-4D97-AF65-F5344CB8AC3E}">
        <p14:creationId xmlns:p14="http://schemas.microsoft.com/office/powerpoint/2010/main" val="717243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4932-59B0-8FC4-8CA5-9A4D521F2060}"/>
              </a:ext>
            </a:extLst>
          </p:cNvPr>
          <p:cNvSpPr>
            <a:spLocks noGrp="1"/>
          </p:cNvSpPr>
          <p:nvPr>
            <p:ph type="title"/>
          </p:nvPr>
        </p:nvSpPr>
        <p:spPr/>
        <p:txBody>
          <a:bodyPr/>
          <a:lstStyle/>
          <a:p>
            <a:r>
              <a:rPr lang="en-US" dirty="0"/>
              <a:t>Tuple Length</a:t>
            </a:r>
          </a:p>
        </p:txBody>
      </p:sp>
      <p:sp>
        <p:nvSpPr>
          <p:cNvPr id="3" name="Content Placeholder 2">
            <a:extLst>
              <a:ext uri="{FF2B5EF4-FFF2-40B4-BE49-F238E27FC236}">
                <a16:creationId xmlns:a16="http://schemas.microsoft.com/office/drawing/2014/main" id="{C5AFD4BA-4A02-EB05-B134-68D31990E788}"/>
              </a:ext>
            </a:extLst>
          </p:cNvPr>
          <p:cNvSpPr>
            <a:spLocks noGrp="1"/>
          </p:cNvSpPr>
          <p:nvPr>
            <p:ph idx="1"/>
          </p:nvPr>
        </p:nvSpPr>
        <p:spPr/>
        <p:txBody>
          <a:bodyPr/>
          <a:lstStyle/>
          <a:p>
            <a:r>
              <a:rPr lang="en-US" dirty="0"/>
              <a:t>Use the </a:t>
            </a:r>
            <a:r>
              <a:rPr lang="en-US" dirty="0" err="1"/>
              <a:t>len</a:t>
            </a:r>
            <a:r>
              <a:rPr lang="en-US" dirty="0"/>
              <a:t>() function to determine how many entries a tuple contains</a:t>
            </a:r>
          </a:p>
        </p:txBody>
      </p:sp>
      <p:pic>
        <p:nvPicPr>
          <p:cNvPr id="5" name="Picture 4">
            <a:extLst>
              <a:ext uri="{FF2B5EF4-FFF2-40B4-BE49-F238E27FC236}">
                <a16:creationId xmlns:a16="http://schemas.microsoft.com/office/drawing/2014/main" id="{C7C96DE9-B2B1-3919-FB8C-72428C454E5D}"/>
              </a:ext>
            </a:extLst>
          </p:cNvPr>
          <p:cNvPicPr>
            <a:picLocks noChangeAspect="1"/>
          </p:cNvPicPr>
          <p:nvPr/>
        </p:nvPicPr>
        <p:blipFill>
          <a:blip r:embed="rId2"/>
          <a:stretch>
            <a:fillRect/>
          </a:stretch>
        </p:blipFill>
        <p:spPr>
          <a:xfrm>
            <a:off x="984249" y="2997200"/>
            <a:ext cx="9252099" cy="2763520"/>
          </a:xfrm>
          <a:prstGeom prst="rect">
            <a:avLst/>
          </a:prstGeom>
        </p:spPr>
      </p:pic>
    </p:spTree>
    <p:extLst>
      <p:ext uri="{BB962C8B-B14F-4D97-AF65-F5344CB8AC3E}">
        <p14:creationId xmlns:p14="http://schemas.microsoft.com/office/powerpoint/2010/main" val="28574595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CC22A-D909-30C2-B5EE-56E400EC6A6C}"/>
              </a:ext>
            </a:extLst>
          </p:cNvPr>
          <p:cNvSpPr>
            <a:spLocks noGrp="1"/>
          </p:cNvSpPr>
          <p:nvPr>
            <p:ph type="title"/>
          </p:nvPr>
        </p:nvSpPr>
        <p:spPr/>
        <p:txBody>
          <a:bodyPr/>
          <a:lstStyle/>
          <a:p>
            <a:r>
              <a:rPr lang="en-GB" dirty="0"/>
              <a:t>Zip(continued)</a:t>
            </a:r>
            <a:endParaRPr lang="en-US" dirty="0"/>
          </a:p>
        </p:txBody>
      </p:sp>
      <p:sp>
        <p:nvSpPr>
          <p:cNvPr id="3" name="Content Placeholder 2">
            <a:extLst>
              <a:ext uri="{FF2B5EF4-FFF2-40B4-BE49-F238E27FC236}">
                <a16:creationId xmlns:a16="http://schemas.microsoft.com/office/drawing/2014/main" id="{411D1C00-1928-2E04-CA8E-18FCBD9B3084}"/>
              </a:ext>
            </a:extLst>
          </p:cNvPr>
          <p:cNvSpPr>
            <a:spLocks noGrp="1"/>
          </p:cNvSpPr>
          <p:nvPr>
            <p:ph idx="1"/>
          </p:nvPr>
        </p:nvSpPr>
        <p:spPr/>
        <p:txBody>
          <a:bodyPr/>
          <a:lstStyle/>
          <a:p>
            <a:r>
              <a:rPr lang="en-US" dirty="0"/>
              <a:t>To generate a dictionary object, this function can also be used in conjunction with the built-in </a:t>
            </a:r>
            <a:r>
              <a:rPr lang="en-US" dirty="0" err="1"/>
              <a:t>dict</a:t>
            </a:r>
            <a:r>
              <a:rPr lang="en-US" dirty="0"/>
              <a:t>() function.</a:t>
            </a:r>
          </a:p>
          <a:p>
            <a:endParaRPr lang="en-US" dirty="0"/>
          </a:p>
        </p:txBody>
      </p:sp>
      <p:pic>
        <p:nvPicPr>
          <p:cNvPr id="5" name="Picture 4">
            <a:extLst>
              <a:ext uri="{FF2B5EF4-FFF2-40B4-BE49-F238E27FC236}">
                <a16:creationId xmlns:a16="http://schemas.microsoft.com/office/drawing/2014/main" id="{AEDEEEB1-7A37-18B0-02B2-9702B388F5C4}"/>
              </a:ext>
            </a:extLst>
          </p:cNvPr>
          <p:cNvPicPr>
            <a:picLocks noChangeAspect="1"/>
          </p:cNvPicPr>
          <p:nvPr/>
        </p:nvPicPr>
        <p:blipFill>
          <a:blip r:embed="rId2"/>
          <a:stretch>
            <a:fillRect/>
          </a:stretch>
        </p:blipFill>
        <p:spPr>
          <a:xfrm>
            <a:off x="3615365" y="2784844"/>
            <a:ext cx="3175000" cy="2819400"/>
          </a:xfrm>
          <a:prstGeom prst="rect">
            <a:avLst/>
          </a:prstGeom>
        </p:spPr>
      </p:pic>
    </p:spTree>
    <p:extLst>
      <p:ext uri="{BB962C8B-B14F-4D97-AF65-F5344CB8AC3E}">
        <p14:creationId xmlns:p14="http://schemas.microsoft.com/office/powerpoint/2010/main" val="2640818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97F50-9533-EC76-5593-F321870CCE57}"/>
              </a:ext>
            </a:extLst>
          </p:cNvPr>
          <p:cNvSpPr>
            <a:spLocks noGrp="1"/>
          </p:cNvSpPr>
          <p:nvPr>
            <p:ph type="title"/>
          </p:nvPr>
        </p:nvSpPr>
        <p:spPr/>
        <p:txBody>
          <a:bodyPr/>
          <a:lstStyle/>
          <a:p>
            <a:r>
              <a:rPr lang="en-GB" dirty="0"/>
              <a:t>Zip(continued)</a:t>
            </a:r>
            <a:endParaRPr lang="en-US" dirty="0"/>
          </a:p>
        </p:txBody>
      </p:sp>
      <p:sp>
        <p:nvSpPr>
          <p:cNvPr id="3" name="Content Placeholder 2">
            <a:extLst>
              <a:ext uri="{FF2B5EF4-FFF2-40B4-BE49-F238E27FC236}">
                <a16:creationId xmlns:a16="http://schemas.microsoft.com/office/drawing/2014/main" id="{823D80C9-067E-A05E-8296-FEA58DE06398}"/>
              </a:ext>
            </a:extLst>
          </p:cNvPr>
          <p:cNvSpPr>
            <a:spLocks noGrp="1"/>
          </p:cNvSpPr>
          <p:nvPr>
            <p:ph idx="1"/>
          </p:nvPr>
        </p:nvSpPr>
        <p:spPr/>
        <p:txBody>
          <a:bodyPr/>
          <a:lstStyle/>
          <a:p>
            <a:r>
              <a:rPr lang="en-US" dirty="0"/>
              <a:t>Finally, by </a:t>
            </a:r>
            <a:r>
              <a:rPr lang="en-US" dirty="0" err="1"/>
              <a:t>utilising</a:t>
            </a:r>
            <a:r>
              <a:rPr lang="en-US" dirty="0"/>
              <a:t> the * operator, we can </a:t>
            </a:r>
            <a:r>
              <a:rPr lang="en-US" dirty="0" err="1"/>
              <a:t>utilise</a:t>
            </a:r>
            <a:r>
              <a:rPr lang="en-US" dirty="0"/>
              <a:t> the zip() method to unpack a collection of elements (tuples) in a list into separate tuples.</a:t>
            </a:r>
          </a:p>
        </p:txBody>
      </p:sp>
      <p:pic>
        <p:nvPicPr>
          <p:cNvPr id="5" name="Picture 4">
            <a:extLst>
              <a:ext uri="{FF2B5EF4-FFF2-40B4-BE49-F238E27FC236}">
                <a16:creationId xmlns:a16="http://schemas.microsoft.com/office/drawing/2014/main" id="{1AB3C67B-310D-B327-72B8-BBAE0527B52A}"/>
              </a:ext>
            </a:extLst>
          </p:cNvPr>
          <p:cNvPicPr>
            <a:picLocks noChangeAspect="1"/>
          </p:cNvPicPr>
          <p:nvPr/>
        </p:nvPicPr>
        <p:blipFill>
          <a:blip r:embed="rId2"/>
          <a:stretch>
            <a:fillRect/>
          </a:stretch>
        </p:blipFill>
        <p:spPr>
          <a:xfrm>
            <a:off x="3940987" y="2657475"/>
            <a:ext cx="3289300" cy="3835400"/>
          </a:xfrm>
          <a:prstGeom prst="rect">
            <a:avLst/>
          </a:prstGeom>
        </p:spPr>
      </p:pic>
    </p:spTree>
    <p:extLst>
      <p:ext uri="{BB962C8B-B14F-4D97-AF65-F5344CB8AC3E}">
        <p14:creationId xmlns:p14="http://schemas.microsoft.com/office/powerpoint/2010/main" val="12008933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52052-3E6A-5CD2-441B-A3F8DBB457CD}"/>
              </a:ext>
            </a:extLst>
          </p:cNvPr>
          <p:cNvSpPr>
            <a:spLocks noGrp="1"/>
          </p:cNvSpPr>
          <p:nvPr>
            <p:ph type="title"/>
          </p:nvPr>
        </p:nvSpPr>
        <p:spPr/>
        <p:txBody>
          <a:bodyPr/>
          <a:lstStyle/>
          <a:p>
            <a:r>
              <a:rPr lang="en-GB" dirty="0"/>
              <a:t>Map</a:t>
            </a:r>
            <a:endParaRPr lang="en-US" dirty="0"/>
          </a:p>
        </p:txBody>
      </p:sp>
      <p:sp>
        <p:nvSpPr>
          <p:cNvPr id="3" name="Content Placeholder 2">
            <a:extLst>
              <a:ext uri="{FF2B5EF4-FFF2-40B4-BE49-F238E27FC236}">
                <a16:creationId xmlns:a16="http://schemas.microsoft.com/office/drawing/2014/main" id="{2E5F6E15-88BE-E948-5062-DF66DBEB9E4F}"/>
              </a:ext>
            </a:extLst>
          </p:cNvPr>
          <p:cNvSpPr>
            <a:spLocks noGrp="1"/>
          </p:cNvSpPr>
          <p:nvPr>
            <p:ph idx="1"/>
          </p:nvPr>
        </p:nvSpPr>
        <p:spPr/>
        <p:txBody>
          <a:bodyPr/>
          <a:lstStyle/>
          <a:p>
            <a:r>
              <a:rPr lang="en-US" dirty="0"/>
              <a:t>An </a:t>
            </a:r>
            <a:r>
              <a:rPr lang="en-US" dirty="0" err="1"/>
              <a:t>iterable</a:t>
            </a:r>
            <a:r>
              <a:rPr lang="en-US" dirty="0"/>
              <a:t> object, such as a string or tuple, and another function are sent to the map() method, which returns the results after applying the supplied function to each item in the </a:t>
            </a:r>
            <a:r>
              <a:rPr lang="en-US" dirty="0" err="1"/>
              <a:t>iterable</a:t>
            </a:r>
            <a:r>
              <a:rPr lang="en-US" dirty="0"/>
              <a:t>.</a:t>
            </a:r>
          </a:p>
          <a:p>
            <a:endParaRPr lang="en-US" dirty="0"/>
          </a:p>
        </p:txBody>
      </p:sp>
      <p:pic>
        <p:nvPicPr>
          <p:cNvPr id="5" name="Picture 4">
            <a:extLst>
              <a:ext uri="{FF2B5EF4-FFF2-40B4-BE49-F238E27FC236}">
                <a16:creationId xmlns:a16="http://schemas.microsoft.com/office/drawing/2014/main" id="{604916C2-CE0A-ACA6-10F9-6A9C90E55858}"/>
              </a:ext>
            </a:extLst>
          </p:cNvPr>
          <p:cNvPicPr>
            <a:picLocks noChangeAspect="1"/>
          </p:cNvPicPr>
          <p:nvPr/>
        </p:nvPicPr>
        <p:blipFill>
          <a:blip r:embed="rId2"/>
          <a:stretch>
            <a:fillRect/>
          </a:stretch>
        </p:blipFill>
        <p:spPr>
          <a:xfrm>
            <a:off x="4283148" y="3144136"/>
            <a:ext cx="3200400" cy="2781300"/>
          </a:xfrm>
          <a:prstGeom prst="rect">
            <a:avLst/>
          </a:prstGeom>
        </p:spPr>
      </p:pic>
    </p:spTree>
    <p:extLst>
      <p:ext uri="{BB962C8B-B14F-4D97-AF65-F5344CB8AC3E}">
        <p14:creationId xmlns:p14="http://schemas.microsoft.com/office/powerpoint/2010/main" val="2343348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0784-47C3-C820-7912-84A801B3D239}"/>
              </a:ext>
            </a:extLst>
          </p:cNvPr>
          <p:cNvSpPr>
            <a:spLocks noGrp="1"/>
          </p:cNvSpPr>
          <p:nvPr>
            <p:ph type="title"/>
          </p:nvPr>
        </p:nvSpPr>
        <p:spPr/>
        <p:txBody>
          <a:bodyPr/>
          <a:lstStyle/>
          <a:p>
            <a:r>
              <a:rPr lang="en-GB" dirty="0"/>
              <a:t>Filter</a:t>
            </a:r>
            <a:endParaRPr lang="en-US" dirty="0"/>
          </a:p>
        </p:txBody>
      </p:sp>
      <p:sp>
        <p:nvSpPr>
          <p:cNvPr id="3" name="Content Placeholder 2">
            <a:extLst>
              <a:ext uri="{FF2B5EF4-FFF2-40B4-BE49-F238E27FC236}">
                <a16:creationId xmlns:a16="http://schemas.microsoft.com/office/drawing/2014/main" id="{C63E64E7-DFCC-9A00-E076-F56CE001FE92}"/>
              </a:ext>
            </a:extLst>
          </p:cNvPr>
          <p:cNvSpPr>
            <a:spLocks noGrp="1"/>
          </p:cNvSpPr>
          <p:nvPr>
            <p:ph idx="1"/>
          </p:nvPr>
        </p:nvSpPr>
        <p:spPr/>
        <p:txBody>
          <a:bodyPr/>
          <a:lstStyle/>
          <a:p>
            <a:r>
              <a:rPr lang="en-US" dirty="0"/>
              <a:t>The filter() method is similar to the map() function in that it accepts another function as well as an </a:t>
            </a:r>
            <a:r>
              <a:rPr lang="en-US" dirty="0" err="1"/>
              <a:t>iterable</a:t>
            </a:r>
            <a:r>
              <a:rPr lang="en-US" dirty="0"/>
              <a:t>, such as a list or tuple, and returns the elements of the </a:t>
            </a:r>
            <a:r>
              <a:rPr lang="en-US" dirty="0" err="1"/>
              <a:t>iterable</a:t>
            </a:r>
            <a:r>
              <a:rPr lang="en-US" dirty="0"/>
              <a:t> for which the other function returns True.</a:t>
            </a:r>
          </a:p>
        </p:txBody>
      </p:sp>
      <p:pic>
        <p:nvPicPr>
          <p:cNvPr id="5" name="Picture 4">
            <a:extLst>
              <a:ext uri="{FF2B5EF4-FFF2-40B4-BE49-F238E27FC236}">
                <a16:creationId xmlns:a16="http://schemas.microsoft.com/office/drawing/2014/main" id="{D9BC6A56-3850-0151-B4DD-0CB038EF03FC}"/>
              </a:ext>
            </a:extLst>
          </p:cNvPr>
          <p:cNvPicPr>
            <a:picLocks noChangeAspect="1"/>
          </p:cNvPicPr>
          <p:nvPr/>
        </p:nvPicPr>
        <p:blipFill>
          <a:blip r:embed="rId2"/>
          <a:stretch>
            <a:fillRect/>
          </a:stretch>
        </p:blipFill>
        <p:spPr>
          <a:xfrm>
            <a:off x="3966387" y="3076575"/>
            <a:ext cx="3238500" cy="3416300"/>
          </a:xfrm>
          <a:prstGeom prst="rect">
            <a:avLst/>
          </a:prstGeom>
        </p:spPr>
      </p:pic>
    </p:spTree>
    <p:extLst>
      <p:ext uri="{BB962C8B-B14F-4D97-AF65-F5344CB8AC3E}">
        <p14:creationId xmlns:p14="http://schemas.microsoft.com/office/powerpoint/2010/main" val="35262945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EBD3-CBBA-79CC-717C-356BD3D03492}"/>
              </a:ext>
            </a:extLst>
          </p:cNvPr>
          <p:cNvSpPr>
            <a:spLocks noGrp="1"/>
          </p:cNvSpPr>
          <p:nvPr>
            <p:ph type="title"/>
          </p:nvPr>
        </p:nvSpPr>
        <p:spPr/>
        <p:txBody>
          <a:bodyPr/>
          <a:lstStyle/>
          <a:p>
            <a:r>
              <a:rPr lang="en-GB" dirty="0" err="1"/>
              <a:t>Isinstance</a:t>
            </a:r>
            <a:endParaRPr lang="en-US" dirty="0"/>
          </a:p>
        </p:txBody>
      </p:sp>
      <p:sp>
        <p:nvSpPr>
          <p:cNvPr id="3" name="Content Placeholder 2">
            <a:extLst>
              <a:ext uri="{FF2B5EF4-FFF2-40B4-BE49-F238E27FC236}">
                <a16:creationId xmlns:a16="http://schemas.microsoft.com/office/drawing/2014/main" id="{94F44921-8052-8350-76CA-86D3C5AFD14D}"/>
              </a:ext>
            </a:extLst>
          </p:cNvPr>
          <p:cNvSpPr>
            <a:spLocks noGrp="1"/>
          </p:cNvSpPr>
          <p:nvPr>
            <p:ph idx="1"/>
          </p:nvPr>
        </p:nvSpPr>
        <p:spPr/>
        <p:txBody>
          <a:bodyPr/>
          <a:lstStyle/>
          <a:p>
            <a:r>
              <a:rPr lang="en-US" dirty="0"/>
              <a:t>To determine whether an object is an instance of a particular class, use the </a:t>
            </a:r>
            <a:r>
              <a:rPr lang="en-US" dirty="0" err="1"/>
              <a:t>isinstance</a:t>
            </a:r>
            <a:r>
              <a:rPr lang="en-US" dirty="0"/>
              <a:t>() function. It requires two inputs—an object and the name of the class—and outputs either True or False depending on whether the object is an instance of the given class.</a:t>
            </a:r>
          </a:p>
          <a:p>
            <a:endParaRPr lang="en-US" dirty="0"/>
          </a:p>
        </p:txBody>
      </p:sp>
      <p:pic>
        <p:nvPicPr>
          <p:cNvPr id="5" name="Picture 4">
            <a:extLst>
              <a:ext uri="{FF2B5EF4-FFF2-40B4-BE49-F238E27FC236}">
                <a16:creationId xmlns:a16="http://schemas.microsoft.com/office/drawing/2014/main" id="{932D8244-8715-24BC-6DC9-130940941391}"/>
              </a:ext>
            </a:extLst>
          </p:cNvPr>
          <p:cNvPicPr>
            <a:picLocks noChangeAspect="1"/>
          </p:cNvPicPr>
          <p:nvPr/>
        </p:nvPicPr>
        <p:blipFill>
          <a:blip r:embed="rId2"/>
          <a:stretch>
            <a:fillRect/>
          </a:stretch>
        </p:blipFill>
        <p:spPr>
          <a:xfrm>
            <a:off x="3666461" y="3641835"/>
            <a:ext cx="3200400" cy="2950240"/>
          </a:xfrm>
          <a:prstGeom prst="rect">
            <a:avLst/>
          </a:prstGeom>
        </p:spPr>
      </p:pic>
    </p:spTree>
    <p:extLst>
      <p:ext uri="{BB962C8B-B14F-4D97-AF65-F5344CB8AC3E}">
        <p14:creationId xmlns:p14="http://schemas.microsoft.com/office/powerpoint/2010/main" val="22446775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E62D0-D95B-79ED-6A6B-933DE3A88BFC}"/>
              </a:ext>
            </a:extLst>
          </p:cNvPr>
          <p:cNvSpPr>
            <a:spLocks noGrp="1"/>
          </p:cNvSpPr>
          <p:nvPr>
            <p:ph type="title"/>
          </p:nvPr>
        </p:nvSpPr>
        <p:spPr/>
        <p:txBody>
          <a:bodyPr/>
          <a:lstStyle/>
          <a:p>
            <a:r>
              <a:rPr lang="en-GB" dirty="0"/>
              <a:t>Range</a:t>
            </a:r>
            <a:endParaRPr lang="en-US" dirty="0"/>
          </a:p>
        </p:txBody>
      </p:sp>
      <p:sp>
        <p:nvSpPr>
          <p:cNvPr id="3" name="Content Placeholder 2">
            <a:extLst>
              <a:ext uri="{FF2B5EF4-FFF2-40B4-BE49-F238E27FC236}">
                <a16:creationId xmlns:a16="http://schemas.microsoft.com/office/drawing/2014/main" id="{6B79EC01-3D66-FC3B-B2FD-B407D6DD9D03}"/>
              </a:ext>
            </a:extLst>
          </p:cNvPr>
          <p:cNvSpPr>
            <a:spLocks noGrp="1"/>
          </p:cNvSpPr>
          <p:nvPr>
            <p:ph idx="1"/>
          </p:nvPr>
        </p:nvSpPr>
        <p:spPr/>
        <p:txBody>
          <a:bodyPr/>
          <a:lstStyle/>
          <a:p>
            <a:r>
              <a:rPr lang="en-US" dirty="0"/>
              <a:t>A series of numbers with the requested length is returned by the range() method. Start, Stop, and Step are the three reasons that are accepted. The optional "start" argument, which sets the start of the series and is by default set to 0 A necessary number that specifies the sequence's end point is the "stop" argument. Last but not least, the </a:t>
            </a:r>
            <a:r>
              <a:rPr lang="en-US" dirty="0" err="1"/>
              <a:t>optional'step</a:t>
            </a:r>
            <a:r>
              <a:rPr lang="en-US" dirty="0"/>
              <a:t>' input sets the value of the increase from one integer to the next.</a:t>
            </a:r>
          </a:p>
        </p:txBody>
      </p:sp>
      <p:pic>
        <p:nvPicPr>
          <p:cNvPr id="5" name="Picture 4">
            <a:extLst>
              <a:ext uri="{FF2B5EF4-FFF2-40B4-BE49-F238E27FC236}">
                <a16:creationId xmlns:a16="http://schemas.microsoft.com/office/drawing/2014/main" id="{08BEE735-5331-208D-12F1-1984A8E6715F}"/>
              </a:ext>
            </a:extLst>
          </p:cNvPr>
          <p:cNvPicPr>
            <a:picLocks noChangeAspect="1"/>
          </p:cNvPicPr>
          <p:nvPr/>
        </p:nvPicPr>
        <p:blipFill>
          <a:blip r:embed="rId2"/>
          <a:stretch>
            <a:fillRect/>
          </a:stretch>
        </p:blipFill>
        <p:spPr>
          <a:xfrm>
            <a:off x="4246968" y="4175292"/>
            <a:ext cx="3187700" cy="2512533"/>
          </a:xfrm>
          <a:prstGeom prst="rect">
            <a:avLst/>
          </a:prstGeom>
        </p:spPr>
      </p:pic>
    </p:spTree>
    <p:extLst>
      <p:ext uri="{BB962C8B-B14F-4D97-AF65-F5344CB8AC3E}">
        <p14:creationId xmlns:p14="http://schemas.microsoft.com/office/powerpoint/2010/main" val="5151077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087B1-43C0-1501-B20B-91F1D13C4C56}"/>
              </a:ext>
            </a:extLst>
          </p:cNvPr>
          <p:cNvSpPr>
            <a:spLocks noGrp="1"/>
          </p:cNvSpPr>
          <p:nvPr>
            <p:ph type="title"/>
          </p:nvPr>
        </p:nvSpPr>
        <p:spPr/>
        <p:txBody>
          <a:bodyPr/>
          <a:lstStyle/>
          <a:p>
            <a:r>
              <a:rPr lang="en-GB" dirty="0"/>
              <a:t>Round</a:t>
            </a:r>
            <a:endParaRPr lang="en-US" dirty="0"/>
          </a:p>
        </p:txBody>
      </p:sp>
      <p:sp>
        <p:nvSpPr>
          <p:cNvPr id="3" name="Content Placeholder 2">
            <a:extLst>
              <a:ext uri="{FF2B5EF4-FFF2-40B4-BE49-F238E27FC236}">
                <a16:creationId xmlns:a16="http://schemas.microsoft.com/office/drawing/2014/main" id="{58DC9293-7AE2-F07B-4C85-2D76BD554FEE}"/>
              </a:ext>
            </a:extLst>
          </p:cNvPr>
          <p:cNvSpPr>
            <a:spLocks noGrp="1"/>
          </p:cNvSpPr>
          <p:nvPr>
            <p:ph idx="1"/>
          </p:nvPr>
        </p:nvSpPr>
        <p:spPr/>
        <p:txBody>
          <a:bodyPr/>
          <a:lstStyle/>
          <a:p>
            <a:r>
              <a:rPr lang="en-US" dirty="0"/>
              <a:t>When a floating-point number is entered, the round() method by default rounds it up to the nearest integer. The '</a:t>
            </a:r>
            <a:r>
              <a:rPr lang="en-US" dirty="0" err="1"/>
              <a:t>ndigits</a:t>
            </a:r>
            <a:r>
              <a:rPr lang="en-US" dirty="0"/>
              <a:t>' option will round the input to the number of entered decimal places if it is supplied.</a:t>
            </a:r>
          </a:p>
          <a:p>
            <a:endParaRPr lang="en-US" dirty="0"/>
          </a:p>
        </p:txBody>
      </p:sp>
      <p:pic>
        <p:nvPicPr>
          <p:cNvPr id="5" name="Picture 4">
            <a:extLst>
              <a:ext uri="{FF2B5EF4-FFF2-40B4-BE49-F238E27FC236}">
                <a16:creationId xmlns:a16="http://schemas.microsoft.com/office/drawing/2014/main" id="{E32DF7C6-7185-0C69-2170-12F9E3469647}"/>
              </a:ext>
            </a:extLst>
          </p:cNvPr>
          <p:cNvPicPr>
            <a:picLocks noChangeAspect="1"/>
          </p:cNvPicPr>
          <p:nvPr/>
        </p:nvPicPr>
        <p:blipFill>
          <a:blip r:embed="rId2"/>
          <a:stretch>
            <a:fillRect/>
          </a:stretch>
        </p:blipFill>
        <p:spPr>
          <a:xfrm>
            <a:off x="3770571" y="3429000"/>
            <a:ext cx="3162300" cy="2324100"/>
          </a:xfrm>
          <a:prstGeom prst="rect">
            <a:avLst/>
          </a:prstGeom>
        </p:spPr>
      </p:pic>
    </p:spTree>
    <p:extLst>
      <p:ext uri="{BB962C8B-B14F-4D97-AF65-F5344CB8AC3E}">
        <p14:creationId xmlns:p14="http://schemas.microsoft.com/office/powerpoint/2010/main" val="11164757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4AE4B-AF3F-D06F-54F3-910D693D9D02}"/>
              </a:ext>
            </a:extLst>
          </p:cNvPr>
          <p:cNvSpPr>
            <a:spLocks noGrp="1"/>
          </p:cNvSpPr>
          <p:nvPr>
            <p:ph type="title"/>
          </p:nvPr>
        </p:nvSpPr>
        <p:spPr/>
        <p:txBody>
          <a:bodyPr/>
          <a:lstStyle/>
          <a:p>
            <a:r>
              <a:rPr lang="en-GB" dirty="0"/>
              <a:t>Set</a:t>
            </a:r>
            <a:endParaRPr lang="en-US" dirty="0"/>
          </a:p>
        </p:txBody>
      </p:sp>
      <p:sp>
        <p:nvSpPr>
          <p:cNvPr id="3" name="Content Placeholder 2">
            <a:extLst>
              <a:ext uri="{FF2B5EF4-FFF2-40B4-BE49-F238E27FC236}">
                <a16:creationId xmlns:a16="http://schemas.microsoft.com/office/drawing/2014/main" id="{7BC3BAD5-C017-EE29-E8AE-6A8BFB4F24B6}"/>
              </a:ext>
            </a:extLst>
          </p:cNvPr>
          <p:cNvSpPr>
            <a:spLocks noGrp="1"/>
          </p:cNvSpPr>
          <p:nvPr>
            <p:ph idx="1"/>
          </p:nvPr>
        </p:nvSpPr>
        <p:spPr/>
        <p:txBody>
          <a:bodyPr/>
          <a:lstStyle/>
          <a:p>
            <a:r>
              <a:rPr lang="en-US" dirty="0"/>
              <a:t>One of Python's four built-in collection data types is called a set, which may hold numerous things in a single variable. Unchangeable, unordered set items do not permit duplicate values. The set() function outputs a set after accepting another collection object, like a list or tuple.</a:t>
            </a:r>
          </a:p>
        </p:txBody>
      </p:sp>
      <p:pic>
        <p:nvPicPr>
          <p:cNvPr id="5" name="Picture 4">
            <a:extLst>
              <a:ext uri="{FF2B5EF4-FFF2-40B4-BE49-F238E27FC236}">
                <a16:creationId xmlns:a16="http://schemas.microsoft.com/office/drawing/2014/main" id="{41F176C8-883F-4105-94D7-20E6724AE3F9}"/>
              </a:ext>
            </a:extLst>
          </p:cNvPr>
          <p:cNvPicPr>
            <a:picLocks noChangeAspect="1"/>
          </p:cNvPicPr>
          <p:nvPr/>
        </p:nvPicPr>
        <p:blipFill>
          <a:blip r:embed="rId2"/>
          <a:stretch>
            <a:fillRect/>
          </a:stretch>
        </p:blipFill>
        <p:spPr>
          <a:xfrm>
            <a:off x="4060012" y="3624263"/>
            <a:ext cx="3263900" cy="2552700"/>
          </a:xfrm>
          <a:prstGeom prst="rect">
            <a:avLst/>
          </a:prstGeom>
        </p:spPr>
      </p:pic>
    </p:spTree>
    <p:extLst>
      <p:ext uri="{BB962C8B-B14F-4D97-AF65-F5344CB8AC3E}">
        <p14:creationId xmlns:p14="http://schemas.microsoft.com/office/powerpoint/2010/main" val="32906094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18AAC-026E-7FBA-7245-6FF40A8E571D}"/>
              </a:ext>
            </a:extLst>
          </p:cNvPr>
          <p:cNvSpPr>
            <a:spLocks noGrp="1"/>
          </p:cNvSpPr>
          <p:nvPr>
            <p:ph type="title"/>
          </p:nvPr>
        </p:nvSpPr>
        <p:spPr/>
        <p:txBody>
          <a:bodyPr/>
          <a:lstStyle/>
          <a:p>
            <a:r>
              <a:rPr lang="en-GB" dirty="0"/>
              <a:t>All and Any</a:t>
            </a:r>
            <a:endParaRPr lang="en-US" dirty="0"/>
          </a:p>
        </p:txBody>
      </p:sp>
      <p:sp>
        <p:nvSpPr>
          <p:cNvPr id="3" name="Content Placeholder 2">
            <a:extLst>
              <a:ext uri="{FF2B5EF4-FFF2-40B4-BE49-F238E27FC236}">
                <a16:creationId xmlns:a16="http://schemas.microsoft.com/office/drawing/2014/main" id="{9B484C7B-DBA7-2B13-0BF8-594A8981FB88}"/>
              </a:ext>
            </a:extLst>
          </p:cNvPr>
          <p:cNvSpPr>
            <a:spLocks noGrp="1"/>
          </p:cNvSpPr>
          <p:nvPr>
            <p:ph idx="1"/>
          </p:nvPr>
        </p:nvSpPr>
        <p:spPr/>
        <p:txBody>
          <a:bodyPr/>
          <a:lstStyle/>
          <a:p>
            <a:pPr algn="l"/>
            <a:r>
              <a:rPr lang="en-GB" b="0" i="0" u="none" strike="noStrike" dirty="0">
                <a:solidFill>
                  <a:srgbClr val="171616"/>
                </a:solidFill>
                <a:effectLst/>
                <a:latin typeface="Inter"/>
              </a:rPr>
              <a:t>These two functions are somewhat related and often complement each other. The all() function takes in an </a:t>
            </a:r>
            <a:r>
              <a:rPr lang="en-GB" b="0" i="0" u="none" strike="noStrike" dirty="0" err="1">
                <a:solidFill>
                  <a:srgbClr val="171616"/>
                </a:solidFill>
                <a:effectLst/>
                <a:latin typeface="Inter"/>
              </a:rPr>
              <a:t>iterable</a:t>
            </a:r>
            <a:r>
              <a:rPr lang="en-GB" b="0" i="0" u="none" strike="noStrike" dirty="0">
                <a:solidFill>
                  <a:srgbClr val="171616"/>
                </a:solidFill>
                <a:effectLst/>
                <a:latin typeface="Inter"/>
              </a:rPr>
              <a:t> such as a list or tuple and returns True if all the elements in the </a:t>
            </a:r>
            <a:r>
              <a:rPr lang="en-GB" b="0" i="0" u="none" strike="noStrike" dirty="0" err="1">
                <a:solidFill>
                  <a:srgbClr val="171616"/>
                </a:solidFill>
                <a:effectLst/>
                <a:latin typeface="Inter"/>
              </a:rPr>
              <a:t>iterable</a:t>
            </a:r>
            <a:r>
              <a:rPr lang="en-GB" b="0" i="0" u="none" strike="noStrike" dirty="0">
                <a:solidFill>
                  <a:srgbClr val="171616"/>
                </a:solidFill>
                <a:effectLst/>
                <a:latin typeface="Inter"/>
              </a:rPr>
              <a:t> are true, and False if one or more of the items are false. In the example below, we check if all the numbers in the list are even numbers using the all() function.</a:t>
            </a:r>
            <a:br>
              <a:rPr lang="en-GB" b="0" i="0" dirty="0">
                <a:solidFill>
                  <a:srgbClr val="171616"/>
                </a:solidFill>
                <a:effectLst/>
                <a:latin typeface="Roboto Mono"/>
              </a:rPr>
            </a:br>
            <a:endParaRPr lang="en-GB" b="0" i="0" dirty="0">
              <a:solidFill>
                <a:srgbClr val="171616"/>
              </a:solidFill>
              <a:effectLst/>
              <a:latin typeface="Roboto Mono"/>
            </a:endParaRPr>
          </a:p>
          <a:p>
            <a:endParaRPr lang="en-US" dirty="0"/>
          </a:p>
        </p:txBody>
      </p:sp>
      <p:pic>
        <p:nvPicPr>
          <p:cNvPr id="5" name="Picture 4">
            <a:extLst>
              <a:ext uri="{FF2B5EF4-FFF2-40B4-BE49-F238E27FC236}">
                <a16:creationId xmlns:a16="http://schemas.microsoft.com/office/drawing/2014/main" id="{D3D135F4-8C38-0FFB-FA11-CBC71F3C3AC5}"/>
              </a:ext>
            </a:extLst>
          </p:cNvPr>
          <p:cNvPicPr>
            <a:picLocks noChangeAspect="1"/>
          </p:cNvPicPr>
          <p:nvPr/>
        </p:nvPicPr>
        <p:blipFill>
          <a:blip r:embed="rId2"/>
          <a:stretch>
            <a:fillRect/>
          </a:stretch>
        </p:blipFill>
        <p:spPr>
          <a:xfrm>
            <a:off x="4113028" y="4200598"/>
            <a:ext cx="3200400" cy="2657402"/>
          </a:xfrm>
          <a:prstGeom prst="rect">
            <a:avLst/>
          </a:prstGeom>
        </p:spPr>
      </p:pic>
    </p:spTree>
    <p:extLst>
      <p:ext uri="{BB962C8B-B14F-4D97-AF65-F5344CB8AC3E}">
        <p14:creationId xmlns:p14="http://schemas.microsoft.com/office/powerpoint/2010/main" val="37611406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E42D1-3B9D-F186-796A-C724A738E3ED}"/>
              </a:ext>
            </a:extLst>
          </p:cNvPr>
          <p:cNvSpPr>
            <a:spLocks noGrp="1"/>
          </p:cNvSpPr>
          <p:nvPr>
            <p:ph type="title"/>
          </p:nvPr>
        </p:nvSpPr>
        <p:spPr/>
        <p:txBody>
          <a:bodyPr/>
          <a:lstStyle/>
          <a:p>
            <a:r>
              <a:rPr lang="en-GB" dirty="0"/>
              <a:t>All and Any (continued)</a:t>
            </a:r>
            <a:endParaRPr lang="en-US" dirty="0"/>
          </a:p>
        </p:txBody>
      </p:sp>
      <p:sp>
        <p:nvSpPr>
          <p:cNvPr id="3" name="Content Placeholder 2">
            <a:extLst>
              <a:ext uri="{FF2B5EF4-FFF2-40B4-BE49-F238E27FC236}">
                <a16:creationId xmlns:a16="http://schemas.microsoft.com/office/drawing/2014/main" id="{051B3FC6-CEB1-FDB6-5D11-65547D618B5C}"/>
              </a:ext>
            </a:extLst>
          </p:cNvPr>
          <p:cNvSpPr>
            <a:spLocks noGrp="1"/>
          </p:cNvSpPr>
          <p:nvPr>
            <p:ph idx="1"/>
          </p:nvPr>
        </p:nvSpPr>
        <p:spPr/>
        <p:txBody>
          <a:bodyPr/>
          <a:lstStyle/>
          <a:p>
            <a:r>
              <a:rPr lang="en-US" dirty="0"/>
              <a:t>When given an </a:t>
            </a:r>
            <a:r>
              <a:rPr lang="en-US" dirty="0" err="1"/>
              <a:t>iterable</a:t>
            </a:r>
            <a:r>
              <a:rPr lang="en-US" dirty="0"/>
              <a:t> as input, the any() function returns True if at least one element is true. If none of the elements in the list are true, it returns False. In the example that follows, we determine whether there are any even numbers among the list of numbers.</a:t>
            </a:r>
          </a:p>
        </p:txBody>
      </p:sp>
      <p:pic>
        <p:nvPicPr>
          <p:cNvPr id="5" name="Picture 4">
            <a:extLst>
              <a:ext uri="{FF2B5EF4-FFF2-40B4-BE49-F238E27FC236}">
                <a16:creationId xmlns:a16="http://schemas.microsoft.com/office/drawing/2014/main" id="{12AD4101-8779-7F9F-E7B4-4186022A705F}"/>
              </a:ext>
            </a:extLst>
          </p:cNvPr>
          <p:cNvPicPr>
            <a:picLocks noChangeAspect="1"/>
          </p:cNvPicPr>
          <p:nvPr/>
        </p:nvPicPr>
        <p:blipFill>
          <a:blip r:embed="rId2"/>
          <a:stretch>
            <a:fillRect/>
          </a:stretch>
        </p:blipFill>
        <p:spPr>
          <a:xfrm>
            <a:off x="3683591" y="3429000"/>
            <a:ext cx="3251200" cy="3416300"/>
          </a:xfrm>
          <a:prstGeom prst="rect">
            <a:avLst/>
          </a:prstGeom>
        </p:spPr>
      </p:pic>
    </p:spTree>
    <p:extLst>
      <p:ext uri="{BB962C8B-B14F-4D97-AF65-F5344CB8AC3E}">
        <p14:creationId xmlns:p14="http://schemas.microsoft.com/office/powerpoint/2010/main" val="414207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6C5AE-A19C-EB7F-86E7-25126DA0E806}"/>
              </a:ext>
            </a:extLst>
          </p:cNvPr>
          <p:cNvSpPr>
            <a:spLocks noGrp="1"/>
          </p:cNvSpPr>
          <p:nvPr>
            <p:ph type="title"/>
          </p:nvPr>
        </p:nvSpPr>
        <p:spPr/>
        <p:txBody>
          <a:bodyPr/>
          <a:lstStyle/>
          <a:p>
            <a:r>
              <a:rPr lang="en-GB" dirty="0"/>
              <a:t>Make A Tuple From One Item</a:t>
            </a:r>
            <a:endParaRPr lang="en-US" dirty="0"/>
          </a:p>
        </p:txBody>
      </p:sp>
      <p:sp>
        <p:nvSpPr>
          <p:cNvPr id="3" name="Content Placeholder 2">
            <a:extLst>
              <a:ext uri="{FF2B5EF4-FFF2-40B4-BE49-F238E27FC236}">
                <a16:creationId xmlns:a16="http://schemas.microsoft.com/office/drawing/2014/main" id="{50C98CB3-F544-B84F-C31D-F3AA99B14FCE}"/>
              </a:ext>
            </a:extLst>
          </p:cNvPr>
          <p:cNvSpPr>
            <a:spLocks noGrp="1"/>
          </p:cNvSpPr>
          <p:nvPr>
            <p:ph idx="1"/>
          </p:nvPr>
        </p:nvSpPr>
        <p:spPr/>
        <p:txBody>
          <a:bodyPr/>
          <a:lstStyle/>
          <a:p>
            <a:pPr marL="0" indent="0" algn="l">
              <a:buNone/>
            </a:pPr>
            <a:r>
              <a:rPr lang="en-GB" dirty="0"/>
              <a:t>Python will not recognise a single item as a tuple unless you add a comma after the item to make it a tuple.</a:t>
            </a:r>
          </a:p>
          <a:p>
            <a:endParaRPr lang="en-US" dirty="0"/>
          </a:p>
        </p:txBody>
      </p:sp>
      <p:pic>
        <p:nvPicPr>
          <p:cNvPr id="5" name="Picture 4">
            <a:extLst>
              <a:ext uri="{FF2B5EF4-FFF2-40B4-BE49-F238E27FC236}">
                <a16:creationId xmlns:a16="http://schemas.microsoft.com/office/drawing/2014/main" id="{8DCE8712-0060-BB87-8A52-A146C7FDC0E7}"/>
              </a:ext>
            </a:extLst>
          </p:cNvPr>
          <p:cNvPicPr>
            <a:picLocks noChangeAspect="1"/>
          </p:cNvPicPr>
          <p:nvPr/>
        </p:nvPicPr>
        <p:blipFill>
          <a:blip r:embed="rId2"/>
          <a:stretch>
            <a:fillRect/>
          </a:stretch>
        </p:blipFill>
        <p:spPr>
          <a:xfrm>
            <a:off x="838200" y="3201194"/>
            <a:ext cx="10408920" cy="2209006"/>
          </a:xfrm>
          <a:prstGeom prst="rect">
            <a:avLst/>
          </a:prstGeom>
        </p:spPr>
      </p:pic>
    </p:spTree>
    <p:extLst>
      <p:ext uri="{BB962C8B-B14F-4D97-AF65-F5344CB8AC3E}">
        <p14:creationId xmlns:p14="http://schemas.microsoft.com/office/powerpoint/2010/main" val="7277489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F08A6-34C3-5FD3-9220-70F9042EF999}"/>
              </a:ext>
            </a:extLst>
          </p:cNvPr>
          <p:cNvSpPr>
            <a:spLocks noGrp="1"/>
          </p:cNvSpPr>
          <p:nvPr>
            <p:ph type="title"/>
          </p:nvPr>
        </p:nvSpPr>
        <p:spPr/>
        <p:txBody>
          <a:bodyPr/>
          <a:lstStyle/>
          <a:p>
            <a:r>
              <a:rPr lang="en-GB" dirty="0"/>
              <a:t>Eval</a:t>
            </a:r>
            <a:endParaRPr lang="en-US" dirty="0"/>
          </a:p>
        </p:txBody>
      </p:sp>
      <p:sp>
        <p:nvSpPr>
          <p:cNvPr id="3" name="Content Placeholder 2">
            <a:extLst>
              <a:ext uri="{FF2B5EF4-FFF2-40B4-BE49-F238E27FC236}">
                <a16:creationId xmlns:a16="http://schemas.microsoft.com/office/drawing/2014/main" id="{2711810D-C54C-E133-9DE7-91428220A351}"/>
              </a:ext>
            </a:extLst>
          </p:cNvPr>
          <p:cNvSpPr>
            <a:spLocks noGrp="1"/>
          </p:cNvSpPr>
          <p:nvPr>
            <p:ph idx="1"/>
          </p:nvPr>
        </p:nvSpPr>
        <p:spPr/>
        <p:txBody>
          <a:bodyPr/>
          <a:lstStyle/>
          <a:p>
            <a:r>
              <a:rPr lang="en-US" dirty="0"/>
              <a:t>A user can execute Python code from a string-based or compiled-code-based input using the eval() function. When attempting to evaluate Python expressions that are presented in a string format, such as a mathematical equation, this function is extremely helpful.</a:t>
            </a:r>
          </a:p>
        </p:txBody>
      </p:sp>
      <p:pic>
        <p:nvPicPr>
          <p:cNvPr id="5" name="Picture 4">
            <a:extLst>
              <a:ext uri="{FF2B5EF4-FFF2-40B4-BE49-F238E27FC236}">
                <a16:creationId xmlns:a16="http://schemas.microsoft.com/office/drawing/2014/main" id="{4BE17239-E548-48E8-4EF0-C6797B419207}"/>
              </a:ext>
            </a:extLst>
          </p:cNvPr>
          <p:cNvPicPr>
            <a:picLocks noChangeAspect="1"/>
          </p:cNvPicPr>
          <p:nvPr/>
        </p:nvPicPr>
        <p:blipFill>
          <a:blip r:embed="rId2"/>
          <a:stretch>
            <a:fillRect/>
          </a:stretch>
        </p:blipFill>
        <p:spPr>
          <a:xfrm>
            <a:off x="3991787" y="3498112"/>
            <a:ext cx="3187700" cy="2667000"/>
          </a:xfrm>
          <a:prstGeom prst="rect">
            <a:avLst/>
          </a:prstGeom>
        </p:spPr>
      </p:pic>
    </p:spTree>
    <p:extLst>
      <p:ext uri="{BB962C8B-B14F-4D97-AF65-F5344CB8AC3E}">
        <p14:creationId xmlns:p14="http://schemas.microsoft.com/office/powerpoint/2010/main" val="23613185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9D785-A5B4-9F02-D9F3-137A92E135ED}"/>
              </a:ext>
            </a:extLst>
          </p:cNvPr>
          <p:cNvSpPr>
            <a:spLocks noGrp="1"/>
          </p:cNvSpPr>
          <p:nvPr>
            <p:ph type="title"/>
          </p:nvPr>
        </p:nvSpPr>
        <p:spPr/>
        <p:txBody>
          <a:bodyPr/>
          <a:lstStyle/>
          <a:p>
            <a:r>
              <a:rPr lang="en-GB" dirty="0"/>
              <a:t>Format</a:t>
            </a:r>
            <a:endParaRPr lang="en-US" dirty="0"/>
          </a:p>
        </p:txBody>
      </p:sp>
      <p:sp>
        <p:nvSpPr>
          <p:cNvPr id="3" name="Content Placeholder 2">
            <a:extLst>
              <a:ext uri="{FF2B5EF4-FFF2-40B4-BE49-F238E27FC236}">
                <a16:creationId xmlns:a16="http://schemas.microsoft.com/office/drawing/2014/main" id="{FA3B0933-96A9-2E15-156E-938B44CF4B6C}"/>
              </a:ext>
            </a:extLst>
          </p:cNvPr>
          <p:cNvSpPr>
            <a:spLocks noGrp="1"/>
          </p:cNvSpPr>
          <p:nvPr>
            <p:ph idx="1"/>
          </p:nvPr>
        </p:nvSpPr>
        <p:spPr/>
        <p:txBody>
          <a:bodyPr/>
          <a:lstStyle/>
          <a:p>
            <a:r>
              <a:rPr lang="en-US" dirty="0"/>
              <a:t>Based on a provided format, the format() method returns a formatted version of a value. It requires a value to format as well as a description of how the value should be presented as two arguments.</a:t>
            </a:r>
          </a:p>
        </p:txBody>
      </p:sp>
      <p:pic>
        <p:nvPicPr>
          <p:cNvPr id="5" name="Picture 4">
            <a:extLst>
              <a:ext uri="{FF2B5EF4-FFF2-40B4-BE49-F238E27FC236}">
                <a16:creationId xmlns:a16="http://schemas.microsoft.com/office/drawing/2014/main" id="{67DA602F-2B6D-BB56-19FF-283B79B417AA}"/>
              </a:ext>
            </a:extLst>
          </p:cNvPr>
          <p:cNvPicPr>
            <a:picLocks noChangeAspect="1"/>
          </p:cNvPicPr>
          <p:nvPr/>
        </p:nvPicPr>
        <p:blipFill>
          <a:blip r:embed="rId2"/>
          <a:stretch>
            <a:fillRect/>
          </a:stretch>
        </p:blipFill>
        <p:spPr>
          <a:xfrm>
            <a:off x="3874977" y="3223437"/>
            <a:ext cx="3251200" cy="3432544"/>
          </a:xfrm>
          <a:prstGeom prst="rect">
            <a:avLst/>
          </a:prstGeom>
        </p:spPr>
      </p:pic>
    </p:spTree>
    <p:extLst>
      <p:ext uri="{BB962C8B-B14F-4D97-AF65-F5344CB8AC3E}">
        <p14:creationId xmlns:p14="http://schemas.microsoft.com/office/powerpoint/2010/main" val="42922145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8B16E-0722-C130-B947-5B74B60B473A}"/>
              </a:ext>
            </a:extLst>
          </p:cNvPr>
          <p:cNvSpPr>
            <a:spLocks noGrp="1"/>
          </p:cNvSpPr>
          <p:nvPr>
            <p:ph type="title"/>
          </p:nvPr>
        </p:nvSpPr>
        <p:spPr/>
        <p:txBody>
          <a:bodyPr>
            <a:normAutofit/>
          </a:bodyPr>
          <a:lstStyle/>
          <a:p>
            <a:r>
              <a:rPr lang="en-US" dirty="0"/>
              <a:t>Setting up Matplotlib and producing a simple line plot ​</a:t>
            </a:r>
          </a:p>
        </p:txBody>
      </p:sp>
      <p:sp>
        <p:nvSpPr>
          <p:cNvPr id="3" name="Content Placeholder 2">
            <a:extLst>
              <a:ext uri="{FF2B5EF4-FFF2-40B4-BE49-F238E27FC236}">
                <a16:creationId xmlns:a16="http://schemas.microsoft.com/office/drawing/2014/main" id="{239DACAE-C9B8-94D0-5EB7-229DC100E86E}"/>
              </a:ext>
            </a:extLst>
          </p:cNvPr>
          <p:cNvSpPr>
            <a:spLocks noGrp="1"/>
          </p:cNvSpPr>
          <p:nvPr>
            <p:ph idx="1"/>
          </p:nvPr>
        </p:nvSpPr>
        <p:spPr/>
        <p:txBody>
          <a:bodyPr/>
          <a:lstStyle/>
          <a:p>
            <a:r>
              <a:rPr lang="en-US" dirty="0"/>
              <a:t>The following Python code should be added to a new Python repl.</a:t>
            </a:r>
          </a:p>
          <a:p>
            <a:endParaRPr lang="en-US" dirty="0"/>
          </a:p>
        </p:txBody>
      </p:sp>
      <p:pic>
        <p:nvPicPr>
          <p:cNvPr id="5" name="Picture 4">
            <a:extLst>
              <a:ext uri="{FF2B5EF4-FFF2-40B4-BE49-F238E27FC236}">
                <a16:creationId xmlns:a16="http://schemas.microsoft.com/office/drawing/2014/main" id="{CB23A59D-A43A-6F58-4694-D909762D7BA0}"/>
              </a:ext>
            </a:extLst>
          </p:cNvPr>
          <p:cNvPicPr>
            <a:picLocks noChangeAspect="1"/>
          </p:cNvPicPr>
          <p:nvPr/>
        </p:nvPicPr>
        <p:blipFill>
          <a:blip r:embed="rId2"/>
          <a:stretch>
            <a:fillRect/>
          </a:stretch>
        </p:blipFill>
        <p:spPr>
          <a:xfrm>
            <a:off x="2209800" y="2804051"/>
            <a:ext cx="7772400" cy="3206253"/>
          </a:xfrm>
          <a:prstGeom prst="rect">
            <a:avLst/>
          </a:prstGeom>
        </p:spPr>
      </p:pic>
    </p:spTree>
    <p:extLst>
      <p:ext uri="{BB962C8B-B14F-4D97-AF65-F5344CB8AC3E}">
        <p14:creationId xmlns:p14="http://schemas.microsoft.com/office/powerpoint/2010/main" val="22941450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ECD74-37EC-D7FC-0C4D-E1DEB19C46CE}"/>
              </a:ext>
            </a:extLst>
          </p:cNvPr>
          <p:cNvSpPr>
            <a:spLocks noGrp="1"/>
          </p:cNvSpPr>
          <p:nvPr>
            <p:ph type="title"/>
          </p:nvPr>
        </p:nvSpPr>
        <p:spPr/>
        <p:txBody>
          <a:bodyPr>
            <a:normAutofit/>
          </a:bodyPr>
          <a:lstStyle/>
          <a:p>
            <a:r>
              <a:rPr lang="en-US" dirty="0"/>
              <a:t>Creating a state-by-state scatter plot of US cities</a:t>
            </a:r>
          </a:p>
        </p:txBody>
      </p:sp>
      <p:sp>
        <p:nvSpPr>
          <p:cNvPr id="3" name="Content Placeholder 2">
            <a:extLst>
              <a:ext uri="{FF2B5EF4-FFF2-40B4-BE49-F238E27FC236}">
                <a16:creationId xmlns:a16="http://schemas.microsoft.com/office/drawing/2014/main" id="{C148A31E-13BC-712C-D41E-3D28DBC3E209}"/>
              </a:ext>
            </a:extLst>
          </p:cNvPr>
          <p:cNvSpPr>
            <a:spLocks noGrp="1"/>
          </p:cNvSpPr>
          <p:nvPr>
            <p:ph idx="1"/>
          </p:nvPr>
        </p:nvSpPr>
        <p:spPr/>
        <p:txBody>
          <a:bodyPr>
            <a:normAutofit/>
          </a:bodyPr>
          <a:lstStyle/>
          <a:p>
            <a:r>
              <a:rPr lang="en-US" sz="1400" dirty="0"/>
              <a:t>In order to depict 2D data, find correlations and other patterns, scatter plots are frequently </a:t>
            </a:r>
            <a:r>
              <a:rPr lang="en-US" sz="1400" dirty="0" err="1"/>
              <a:t>utilised</a:t>
            </a:r>
            <a:r>
              <a:rPr lang="en-US" sz="1400" dirty="0"/>
              <a:t>. They can, however, also be used sloppily to plot geographical X-Y coordinates (in reality, the field of plotting geographical points is far more complicated). For our next </a:t>
            </a:r>
            <a:r>
              <a:rPr lang="en-US" sz="1400" dirty="0" err="1"/>
              <a:t>visualisation</a:t>
            </a:r>
            <a:r>
              <a:rPr lang="en-US" sz="1400" dirty="0"/>
              <a:t>, we'll create a subset of the city data from </a:t>
            </a:r>
            <a:r>
              <a:rPr lang="en-US" sz="1400" dirty="0" err="1"/>
              <a:t>simplemaps</a:t>
            </a:r>
            <a:r>
              <a:rPr lang="en-US" sz="1400" dirty="0"/>
              <a:t>. The data set's rows each represent a different American city, and each row includes the city's latitude, longitude, and two-letter state code.</a:t>
            </a:r>
          </a:p>
          <a:p>
            <a:endParaRPr lang="en-US" sz="1400" dirty="0"/>
          </a:p>
          <a:p>
            <a:r>
              <a:rPr lang="en-US" sz="1400" dirty="0"/>
              <a:t>Replace the code in your </a:t>
            </a:r>
            <a:r>
              <a:rPr lang="en-US" sz="1400" dirty="0" err="1"/>
              <a:t>main.py</a:t>
            </a:r>
            <a:r>
              <a:rPr lang="en-US" sz="1400" dirty="0"/>
              <a:t> file with the following to download and </a:t>
            </a:r>
            <a:r>
              <a:rPr lang="en-US" sz="1400" dirty="0" err="1"/>
              <a:t>visualise</a:t>
            </a:r>
            <a:r>
              <a:rPr lang="en-US" sz="1400" dirty="0"/>
              <a:t> the data.</a:t>
            </a:r>
          </a:p>
        </p:txBody>
      </p:sp>
      <p:pic>
        <p:nvPicPr>
          <p:cNvPr id="5" name="Picture 4">
            <a:extLst>
              <a:ext uri="{FF2B5EF4-FFF2-40B4-BE49-F238E27FC236}">
                <a16:creationId xmlns:a16="http://schemas.microsoft.com/office/drawing/2014/main" id="{A8B5677E-273D-74B8-CF41-8B17EDA9D10D}"/>
              </a:ext>
            </a:extLst>
          </p:cNvPr>
          <p:cNvPicPr>
            <a:picLocks noChangeAspect="1"/>
          </p:cNvPicPr>
          <p:nvPr/>
        </p:nvPicPr>
        <p:blipFill>
          <a:blip r:embed="rId2"/>
          <a:stretch>
            <a:fillRect/>
          </a:stretch>
        </p:blipFill>
        <p:spPr>
          <a:xfrm>
            <a:off x="2011680" y="3429000"/>
            <a:ext cx="7772400" cy="3429000"/>
          </a:xfrm>
          <a:prstGeom prst="rect">
            <a:avLst/>
          </a:prstGeom>
        </p:spPr>
      </p:pic>
    </p:spTree>
    <p:extLst>
      <p:ext uri="{BB962C8B-B14F-4D97-AF65-F5344CB8AC3E}">
        <p14:creationId xmlns:p14="http://schemas.microsoft.com/office/powerpoint/2010/main" val="16731125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DFB94-808A-16C4-B7B6-4B1E510EB14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EB010E6-90AB-DA74-41F7-8AB92512D65A}"/>
              </a:ext>
            </a:extLst>
          </p:cNvPr>
          <p:cNvSpPr>
            <a:spLocks noGrp="1"/>
          </p:cNvSpPr>
          <p:nvPr>
            <p:ph idx="1"/>
          </p:nvPr>
        </p:nvSpPr>
        <p:spPr/>
        <p:txBody>
          <a:bodyPr>
            <a:normAutofit/>
          </a:bodyPr>
          <a:lstStyle/>
          <a:p>
            <a:pPr marL="0" indent="0">
              <a:buNone/>
            </a:pPr>
            <a:r>
              <a:rPr lang="en-US" dirty="0"/>
              <a:t>Data in many different formats is being produced quickly. And businesses are using data analytics to uncover hidden insights and useful information in this data. You would have understood what data analytics is and the numerous uses of data analytics after reading this article on "Data analytics using Python." Additionally, you examined several forms of data analytics and procedural methods. Finally, you applied Python's NumPy, Pandas, and Matplotlib packages to data analytics.</a:t>
            </a:r>
          </a:p>
          <a:p>
            <a:endParaRPr lang="en-US" dirty="0"/>
          </a:p>
        </p:txBody>
      </p:sp>
    </p:spTree>
    <p:extLst>
      <p:ext uri="{BB962C8B-B14F-4D97-AF65-F5344CB8AC3E}">
        <p14:creationId xmlns:p14="http://schemas.microsoft.com/office/powerpoint/2010/main" val="13695501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DB8A4-4E55-5F51-D09B-3577ED486729}"/>
              </a:ext>
            </a:extLst>
          </p:cNvPr>
          <p:cNvSpPr>
            <a:spLocks noGrp="1"/>
          </p:cNvSpPr>
          <p:nvPr>
            <p:ph type="title"/>
          </p:nvPr>
        </p:nvSpPr>
        <p:spPr/>
        <p:txBody>
          <a:bodyPr/>
          <a:lstStyle/>
          <a:p>
            <a:r>
              <a:rPr lang="en-GB" dirty="0"/>
              <a:t>What can I do with R analytics?</a:t>
            </a:r>
            <a:endParaRPr lang="en-US" dirty="0"/>
          </a:p>
        </p:txBody>
      </p:sp>
      <p:sp>
        <p:nvSpPr>
          <p:cNvPr id="3" name="Content Placeholder 2">
            <a:extLst>
              <a:ext uri="{FF2B5EF4-FFF2-40B4-BE49-F238E27FC236}">
                <a16:creationId xmlns:a16="http://schemas.microsoft.com/office/drawing/2014/main" id="{819C0F02-21A1-6BD7-0783-9911349E6AF9}"/>
              </a:ext>
            </a:extLst>
          </p:cNvPr>
          <p:cNvSpPr>
            <a:spLocks noGrp="1"/>
          </p:cNvSpPr>
          <p:nvPr>
            <p:ph idx="1"/>
          </p:nvPr>
        </p:nvSpPr>
        <p:spPr/>
        <p:txBody>
          <a:bodyPr>
            <a:normAutofit fontScale="55000" lnSpcReduction="20000"/>
          </a:bodyPr>
          <a:lstStyle/>
          <a:p>
            <a:pPr marL="0" indent="0" algn="l">
              <a:buNone/>
            </a:pPr>
            <a:br>
              <a:rPr lang="en-GB" dirty="0"/>
            </a:br>
            <a:br>
              <a:rPr lang="en-GB" dirty="0"/>
            </a:br>
            <a:r>
              <a:rPr lang="en-GB" dirty="0"/>
              <a:t>R can already be used in a wide range of sectors and industries in several ways. </a:t>
            </a:r>
          </a:p>
          <a:p>
            <a:pPr algn="l"/>
            <a:r>
              <a:rPr lang="en-GB" dirty="0"/>
              <a:t>Building unique data collecting, grouping, and analytical models is a typical application of R for business analytics.</a:t>
            </a:r>
          </a:p>
          <a:p>
            <a:pPr algn="l"/>
            <a:r>
              <a:rPr lang="en-GB" dirty="0"/>
              <a:t>R data analysis enables businesses to build custom statistics engines that can deliver better, more pertinent insights because of more accurate data collection and storage.</a:t>
            </a:r>
          </a:p>
          <a:p>
            <a:pPr algn="l"/>
            <a:r>
              <a:rPr lang="en-GB" dirty="0"/>
              <a:t>More crucially, adopting R rather than boxed software enables businesses to quickly reuse previous queries and perform ad hoc studies while building in techniques to check for faults in analytical models. </a:t>
            </a:r>
          </a:p>
          <a:p>
            <a:pPr algn="l"/>
            <a:r>
              <a:rPr lang="en-GB" dirty="0"/>
              <a:t>R and Python should be included in your analytics stack in order to get the most out of your data. </a:t>
            </a:r>
          </a:p>
          <a:p>
            <a:pPr algn="l"/>
            <a:r>
              <a:rPr lang="en-GB" dirty="0"/>
              <a:t>They can be integrated to the point that using them is as simple as using SQL.</a:t>
            </a:r>
          </a:p>
          <a:p>
            <a:pPr algn="l"/>
            <a:r>
              <a:rPr lang="en-GB" dirty="0"/>
              <a:t>R is a crucial tool for academics and other fields that place a greater emphasis on research, as these areas of study typically need for very particular and distinctive modelling.</a:t>
            </a:r>
          </a:p>
          <a:p>
            <a:pPr algn="l"/>
            <a:r>
              <a:rPr lang="en-GB" dirty="0"/>
              <a:t>As a result, businesses may quickly create analytical tools on a custom basis that integrate with current statistical analyses while producing insights that are considerably deeper and more precise.</a:t>
            </a:r>
          </a:p>
          <a:p>
            <a:pPr algn="l"/>
            <a:endParaRPr lang="en-GB" dirty="0"/>
          </a:p>
          <a:p>
            <a:pPr algn="l"/>
            <a:r>
              <a:rPr lang="en-GB" dirty="0"/>
              <a:t>R can typically offer models that deliver better or more precise insights than common metrics like page views or bounce rates, even when it comes to social media or web data.</a:t>
            </a:r>
          </a:p>
          <a:p>
            <a:endParaRPr lang="en-US" dirty="0"/>
          </a:p>
        </p:txBody>
      </p:sp>
    </p:spTree>
    <p:extLst>
      <p:ext uri="{BB962C8B-B14F-4D97-AF65-F5344CB8AC3E}">
        <p14:creationId xmlns:p14="http://schemas.microsoft.com/office/powerpoint/2010/main" val="20785127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0E217-4A32-77D3-1C61-B017BF68E822}"/>
              </a:ext>
            </a:extLst>
          </p:cNvPr>
          <p:cNvSpPr>
            <a:spLocks noGrp="1"/>
          </p:cNvSpPr>
          <p:nvPr>
            <p:ph type="title"/>
          </p:nvPr>
        </p:nvSpPr>
        <p:spPr/>
        <p:txBody>
          <a:bodyPr>
            <a:normAutofit/>
          </a:bodyPr>
          <a:lstStyle/>
          <a:p>
            <a:r>
              <a:rPr lang="en-GB" dirty="0"/>
              <a:t>Setting up R&amp;R Studio</a:t>
            </a:r>
            <a:endParaRPr lang="en-US" dirty="0"/>
          </a:p>
        </p:txBody>
      </p:sp>
      <p:sp>
        <p:nvSpPr>
          <p:cNvPr id="3" name="Content Placeholder 2">
            <a:extLst>
              <a:ext uri="{FF2B5EF4-FFF2-40B4-BE49-F238E27FC236}">
                <a16:creationId xmlns:a16="http://schemas.microsoft.com/office/drawing/2014/main" id="{3835D9C9-EA4E-3803-DCCD-F096B3BAAC14}"/>
              </a:ext>
            </a:extLst>
          </p:cNvPr>
          <p:cNvSpPr>
            <a:spLocks noGrp="1"/>
          </p:cNvSpPr>
          <p:nvPr>
            <p:ph idx="1"/>
          </p:nvPr>
        </p:nvSpPr>
        <p:spPr/>
        <p:txBody>
          <a:bodyPr/>
          <a:lstStyle/>
          <a:p>
            <a:pPr algn="l"/>
            <a:r>
              <a:rPr lang="en-GB" dirty="0"/>
              <a:t>You can download the R setup file, and once that is done, you will need an IDE like RStudio to begin programming. </a:t>
            </a:r>
          </a:p>
          <a:p>
            <a:pPr algn="l"/>
            <a:r>
              <a:rPr lang="en-GB" dirty="0"/>
              <a:t>You are now ready to start using R for programming after downloading and installing the aforementioned applications. </a:t>
            </a:r>
          </a:p>
          <a:p>
            <a:pPr algn="l"/>
            <a:r>
              <a:rPr lang="en-GB" dirty="0"/>
              <a:t>You can now launch R Studio, select File, New File, and then R Script.</a:t>
            </a:r>
          </a:p>
          <a:p>
            <a:pPr algn="l"/>
            <a:r>
              <a:rPr lang="en-GB" dirty="0"/>
              <a:t>Let's start using R for data analysis.</a:t>
            </a:r>
          </a:p>
          <a:p>
            <a:endParaRPr lang="en-US" dirty="0"/>
          </a:p>
        </p:txBody>
      </p:sp>
    </p:spTree>
    <p:extLst>
      <p:ext uri="{BB962C8B-B14F-4D97-AF65-F5344CB8AC3E}">
        <p14:creationId xmlns:p14="http://schemas.microsoft.com/office/powerpoint/2010/main" val="16698002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C118-30C6-700B-C166-7DE07E792377}"/>
              </a:ext>
            </a:extLst>
          </p:cNvPr>
          <p:cNvSpPr>
            <a:spLocks noGrp="1"/>
          </p:cNvSpPr>
          <p:nvPr>
            <p:ph type="title"/>
          </p:nvPr>
        </p:nvSpPr>
        <p:spPr/>
        <p:txBody>
          <a:bodyPr>
            <a:normAutofit fontScale="90000"/>
          </a:bodyPr>
          <a:lstStyle/>
          <a:p>
            <a:r>
              <a:rPr lang="en-GB" b="0" i="0" dirty="0">
                <a:solidFill>
                  <a:srgbClr val="000000"/>
                </a:solidFill>
                <a:effectLst/>
                <a:latin typeface="Open Sans" panose="020B0606030504020204" pitchFamily="34" charset="0"/>
              </a:rPr>
              <a:t>Importing Libraries and Installing Packages</a:t>
            </a:r>
            <a:br>
              <a:rPr lang="en-GB" b="0" i="0" dirty="0">
                <a:solidFill>
                  <a:srgbClr val="252525"/>
                </a:solidFill>
                <a:effectLst/>
                <a:latin typeface="Open Sans" panose="020B0606030504020204" pitchFamily="34" charset="0"/>
              </a:rPr>
            </a:br>
            <a:endParaRPr lang="en-US" dirty="0"/>
          </a:p>
        </p:txBody>
      </p:sp>
      <p:sp>
        <p:nvSpPr>
          <p:cNvPr id="3" name="Content Placeholder 2">
            <a:extLst>
              <a:ext uri="{FF2B5EF4-FFF2-40B4-BE49-F238E27FC236}">
                <a16:creationId xmlns:a16="http://schemas.microsoft.com/office/drawing/2014/main" id="{B9168B46-8230-A5BF-4B2E-F157667DDE53}"/>
              </a:ext>
            </a:extLst>
          </p:cNvPr>
          <p:cNvSpPr>
            <a:spLocks noGrp="1"/>
          </p:cNvSpPr>
          <p:nvPr>
            <p:ph idx="1"/>
          </p:nvPr>
        </p:nvSpPr>
        <p:spPr/>
        <p:txBody>
          <a:bodyPr>
            <a:normAutofit fontScale="40000" lnSpcReduction="20000"/>
          </a:bodyPr>
          <a:lstStyle/>
          <a:p>
            <a:pPr algn="l"/>
            <a:r>
              <a:rPr lang="en-GB" dirty="0"/>
              <a:t>Making an automobile doesn't require inventing the wheel every time. </a:t>
            </a:r>
          </a:p>
          <a:p>
            <a:pPr algn="l"/>
            <a:r>
              <a:rPr lang="en-GB" dirty="0"/>
              <a:t>The same is true with programming. </a:t>
            </a:r>
          </a:p>
          <a:p>
            <a:pPr algn="l"/>
            <a:r>
              <a:rPr lang="en-GB" dirty="0"/>
              <a:t>A library is a group of functions created to carry out specific tasks. </a:t>
            </a:r>
          </a:p>
          <a:p>
            <a:pPr algn="l"/>
            <a:r>
              <a:rPr lang="en-GB" dirty="0"/>
              <a:t>As a result, each time a programmer writes a piece of code, rather than writing tens or even hundreds of lines to carry out a single, straightforward action, like determining the square root, he or she just uses a function that is built into the basic R library. </a:t>
            </a:r>
          </a:p>
          <a:p>
            <a:pPr algn="l"/>
            <a:r>
              <a:rPr lang="en-GB" dirty="0"/>
              <a:t>Libraries are gathered in packages.</a:t>
            </a:r>
          </a:p>
          <a:p>
            <a:pPr algn="l"/>
            <a:r>
              <a:rPr lang="en-GB" dirty="0"/>
              <a:t>I'll be mostly concentrating on the data wrangling and data visualisation aspects of data analytics since the goal of this article is just to become comfortable with the fundamentals of the R language. </a:t>
            </a:r>
          </a:p>
          <a:p>
            <a:pPr algn="l"/>
            <a:r>
              <a:rPr lang="en-GB" dirty="0"/>
              <a:t>In the articles that come after this one, I'll talk about modelling and other important ideas.</a:t>
            </a:r>
          </a:p>
          <a:p>
            <a:pPr algn="l"/>
            <a:br>
              <a:rPr lang="en-GB" dirty="0"/>
            </a:br>
            <a:r>
              <a:rPr lang="en-GB" dirty="0"/>
              <a:t>The following libraries will be used for data wrangling:</a:t>
            </a:r>
          </a:p>
          <a:p>
            <a:pPr algn="l"/>
            <a:br>
              <a:rPr lang="en-GB" dirty="0"/>
            </a:br>
            <a:r>
              <a:rPr lang="en-GB" dirty="0"/>
              <a:t>The preferred package for data manipulation is </a:t>
            </a:r>
            <a:r>
              <a:rPr lang="en-GB" dirty="0" err="1"/>
              <a:t>dplyr</a:t>
            </a:r>
            <a:r>
              <a:rPr lang="en-GB" dirty="0"/>
              <a:t>. </a:t>
            </a:r>
          </a:p>
          <a:p>
            <a:pPr algn="l"/>
            <a:r>
              <a:rPr lang="en-GB" dirty="0"/>
              <a:t>used to manipulate data sets' rows and columns and even to combine different data sets.</a:t>
            </a:r>
          </a:p>
          <a:p>
            <a:pPr algn="l"/>
            <a:br>
              <a:rPr lang="en-GB" dirty="0"/>
            </a:br>
            <a:r>
              <a:rPr lang="en-GB" dirty="0" err="1"/>
              <a:t>tidyr</a:t>
            </a:r>
            <a:r>
              <a:rPr lang="en-GB" dirty="0"/>
              <a:t>: Exactly as its name implies, this programme is used to clean up data.</a:t>
            </a:r>
          </a:p>
          <a:p>
            <a:pPr algn="l"/>
            <a:br>
              <a:rPr lang="en-GB" dirty="0"/>
            </a:br>
            <a:r>
              <a:rPr lang="en-GB" dirty="0"/>
              <a:t>Dates and times can be changed and manipulated with </a:t>
            </a:r>
            <a:r>
              <a:rPr lang="en-GB" dirty="0" err="1"/>
              <a:t>lubridates</a:t>
            </a:r>
            <a:r>
              <a:rPr lang="en-GB" dirty="0"/>
              <a:t>.</a:t>
            </a:r>
          </a:p>
          <a:p>
            <a:pPr algn="l"/>
            <a:br>
              <a:rPr lang="en-GB" dirty="0"/>
            </a:br>
            <a:r>
              <a:rPr lang="en-GB" dirty="0"/>
              <a:t>For handling categorical variables, use </a:t>
            </a:r>
            <a:r>
              <a:rPr lang="en-GB" dirty="0" err="1"/>
              <a:t>forcats</a:t>
            </a:r>
            <a:r>
              <a:rPr lang="en-GB" dirty="0"/>
              <a:t>. </a:t>
            </a:r>
          </a:p>
          <a:p>
            <a:pPr algn="l"/>
            <a:r>
              <a:rPr lang="en-GB" dirty="0"/>
              <a:t>In the updates, we'll talk more about this.</a:t>
            </a:r>
          </a:p>
          <a:p>
            <a:pPr algn="l"/>
            <a:endParaRPr lang="en-GB" dirty="0"/>
          </a:p>
          <a:p>
            <a:endParaRPr lang="en-US" dirty="0"/>
          </a:p>
        </p:txBody>
      </p:sp>
    </p:spTree>
    <p:extLst>
      <p:ext uri="{BB962C8B-B14F-4D97-AF65-F5344CB8AC3E}">
        <p14:creationId xmlns:p14="http://schemas.microsoft.com/office/powerpoint/2010/main" val="381346683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F8FD9-D4EE-2B55-9053-F68FBD6A8600}"/>
              </a:ext>
            </a:extLst>
          </p:cNvPr>
          <p:cNvSpPr>
            <a:spLocks noGrp="1"/>
          </p:cNvSpPr>
          <p:nvPr>
            <p:ph type="title"/>
          </p:nvPr>
        </p:nvSpPr>
        <p:spPr/>
        <p:txBody>
          <a:bodyPr/>
          <a:lstStyle/>
          <a:p>
            <a:r>
              <a:rPr lang="en-US" dirty="0"/>
              <a:t>R </a:t>
            </a:r>
            <a:r>
              <a:rPr lang="en-US" dirty="0" err="1"/>
              <a:t>Libaries</a:t>
            </a:r>
            <a:endParaRPr lang="en-US" dirty="0"/>
          </a:p>
        </p:txBody>
      </p:sp>
      <p:sp>
        <p:nvSpPr>
          <p:cNvPr id="3" name="Content Placeholder 2">
            <a:extLst>
              <a:ext uri="{FF2B5EF4-FFF2-40B4-BE49-F238E27FC236}">
                <a16:creationId xmlns:a16="http://schemas.microsoft.com/office/drawing/2014/main" id="{5829B62F-9063-ABA4-C43A-E49648BFDB1F}"/>
              </a:ext>
            </a:extLst>
          </p:cNvPr>
          <p:cNvSpPr>
            <a:spLocks noGrp="1"/>
          </p:cNvSpPr>
          <p:nvPr>
            <p:ph idx="1"/>
          </p:nvPr>
        </p:nvSpPr>
        <p:spPr>
          <a:xfrm>
            <a:off x="838200" y="1825625"/>
            <a:ext cx="10515600" cy="2212975"/>
          </a:xfrm>
        </p:spPr>
        <p:txBody>
          <a:bodyPr>
            <a:normAutofit fontScale="70000" lnSpcReduction="20000"/>
          </a:bodyPr>
          <a:lstStyle/>
          <a:p>
            <a:pPr algn="l"/>
            <a:r>
              <a:rPr lang="en-GB" dirty="0"/>
              <a:t>ggplot2 pretty much contains everything you may need for data visualisation.</a:t>
            </a:r>
          </a:p>
          <a:p>
            <a:pPr algn="l"/>
            <a:r>
              <a:rPr lang="en-GB" dirty="0"/>
              <a:t>Although there are many valuable libraries, you shouldn't worry too much about remembering every one of their names in order to utilise them efficiently. </a:t>
            </a:r>
          </a:p>
          <a:p>
            <a:pPr algn="l"/>
            <a:r>
              <a:rPr lang="en-GB" dirty="0"/>
              <a:t>R offer packages like "</a:t>
            </a:r>
            <a:r>
              <a:rPr lang="en-GB" dirty="0" err="1"/>
              <a:t>tidyverse</a:t>
            </a:r>
            <a:r>
              <a:rPr lang="en-GB" dirty="0"/>
              <a:t>" for this purpose. </a:t>
            </a:r>
          </a:p>
          <a:p>
            <a:pPr algn="l"/>
            <a:r>
              <a:rPr lang="en-GB" dirty="0"/>
              <a:t>The libraries mentioned above as well as many more are included in this bundle. </a:t>
            </a:r>
          </a:p>
          <a:p>
            <a:pPr algn="l"/>
            <a:r>
              <a:rPr lang="en-GB" dirty="0"/>
              <a:t>Therefore, let's install this package in R and import it into our application using the instructions below:</a:t>
            </a:r>
          </a:p>
          <a:p>
            <a:endParaRPr lang="en-US" dirty="0"/>
          </a:p>
        </p:txBody>
      </p:sp>
      <p:pic>
        <p:nvPicPr>
          <p:cNvPr id="5" name="Picture 4">
            <a:extLst>
              <a:ext uri="{FF2B5EF4-FFF2-40B4-BE49-F238E27FC236}">
                <a16:creationId xmlns:a16="http://schemas.microsoft.com/office/drawing/2014/main" id="{C1067623-92D6-5C5A-C817-31E81BEF8B84}"/>
              </a:ext>
            </a:extLst>
          </p:cNvPr>
          <p:cNvPicPr>
            <a:picLocks noChangeAspect="1"/>
          </p:cNvPicPr>
          <p:nvPr/>
        </p:nvPicPr>
        <p:blipFill>
          <a:blip r:embed="rId2"/>
          <a:stretch>
            <a:fillRect/>
          </a:stretch>
        </p:blipFill>
        <p:spPr>
          <a:xfrm>
            <a:off x="1511768" y="4038600"/>
            <a:ext cx="8378190" cy="2212974"/>
          </a:xfrm>
          <a:prstGeom prst="rect">
            <a:avLst/>
          </a:prstGeom>
        </p:spPr>
      </p:pic>
    </p:spTree>
    <p:extLst>
      <p:ext uri="{BB962C8B-B14F-4D97-AF65-F5344CB8AC3E}">
        <p14:creationId xmlns:p14="http://schemas.microsoft.com/office/powerpoint/2010/main" val="40968271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268B4-2EE8-EF30-21BA-EECA44B5701A}"/>
              </a:ext>
            </a:extLst>
          </p:cNvPr>
          <p:cNvSpPr>
            <a:spLocks noGrp="1"/>
          </p:cNvSpPr>
          <p:nvPr>
            <p:ph type="title"/>
          </p:nvPr>
        </p:nvSpPr>
        <p:spPr/>
        <p:txBody>
          <a:bodyPr/>
          <a:lstStyle/>
          <a:p>
            <a:r>
              <a:rPr lang="en-US" dirty="0"/>
              <a:t>Using Internal R Datasets</a:t>
            </a:r>
          </a:p>
        </p:txBody>
      </p:sp>
      <p:sp>
        <p:nvSpPr>
          <p:cNvPr id="3" name="Content Placeholder 2">
            <a:extLst>
              <a:ext uri="{FF2B5EF4-FFF2-40B4-BE49-F238E27FC236}">
                <a16:creationId xmlns:a16="http://schemas.microsoft.com/office/drawing/2014/main" id="{C7AE016E-73FF-884D-3534-3581D2CF460C}"/>
              </a:ext>
            </a:extLst>
          </p:cNvPr>
          <p:cNvSpPr>
            <a:spLocks noGrp="1"/>
          </p:cNvSpPr>
          <p:nvPr>
            <p:ph idx="1"/>
          </p:nvPr>
        </p:nvSpPr>
        <p:spPr/>
        <p:txBody>
          <a:bodyPr/>
          <a:lstStyle/>
          <a:p>
            <a:r>
              <a:rPr lang="en-US" dirty="0"/>
              <a:t>Run the following line of code in the console to get a list of all the sample datasets that R comes preloaded with, along with their names and brief descriptions: </a:t>
            </a:r>
            <a:r>
              <a:rPr lang="en-GB" dirty="0">
                <a:effectLst/>
              </a:rPr>
              <a:t>data()</a:t>
            </a:r>
          </a:p>
          <a:p>
            <a:endParaRPr lang="en-GB" dirty="0">
              <a:effectLst/>
            </a:endParaRPr>
          </a:p>
        </p:txBody>
      </p:sp>
      <p:pic>
        <p:nvPicPr>
          <p:cNvPr id="7" name="Picture 6">
            <a:extLst>
              <a:ext uri="{FF2B5EF4-FFF2-40B4-BE49-F238E27FC236}">
                <a16:creationId xmlns:a16="http://schemas.microsoft.com/office/drawing/2014/main" id="{FB2A60D1-64AD-9CF5-E05A-2845E09FF213}"/>
              </a:ext>
            </a:extLst>
          </p:cNvPr>
          <p:cNvPicPr>
            <a:picLocks noChangeAspect="1"/>
          </p:cNvPicPr>
          <p:nvPr/>
        </p:nvPicPr>
        <p:blipFill>
          <a:blip r:embed="rId2"/>
          <a:stretch>
            <a:fillRect/>
          </a:stretch>
        </p:blipFill>
        <p:spPr>
          <a:xfrm>
            <a:off x="1879600" y="3014133"/>
            <a:ext cx="7772400" cy="3843867"/>
          </a:xfrm>
          <a:prstGeom prst="rect">
            <a:avLst/>
          </a:prstGeom>
        </p:spPr>
      </p:pic>
    </p:spTree>
    <p:extLst>
      <p:ext uri="{BB962C8B-B14F-4D97-AF65-F5344CB8AC3E}">
        <p14:creationId xmlns:p14="http://schemas.microsoft.com/office/powerpoint/2010/main" val="740121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0457BD-45E2-5AB0-B7B5-7C28320CE815}"/>
              </a:ext>
            </a:extLst>
          </p:cNvPr>
          <p:cNvSpPr>
            <a:spLocks noGrp="1"/>
          </p:cNvSpPr>
          <p:nvPr>
            <p:ph type="title"/>
          </p:nvPr>
        </p:nvSpPr>
        <p:spPr/>
        <p:txBody>
          <a:bodyPr/>
          <a:lstStyle/>
          <a:p>
            <a:r>
              <a:rPr lang="en-GB" dirty="0"/>
              <a:t>Data Types for Multiple Items</a:t>
            </a:r>
            <a:endParaRPr lang="en-US" dirty="0"/>
          </a:p>
        </p:txBody>
      </p:sp>
      <p:sp>
        <p:nvSpPr>
          <p:cNvPr id="3" name="Content Placeholder 2">
            <a:extLst>
              <a:ext uri="{FF2B5EF4-FFF2-40B4-BE49-F238E27FC236}">
                <a16:creationId xmlns:a16="http://schemas.microsoft.com/office/drawing/2014/main" id="{6266E6E3-40C2-37A8-5C93-467E185C9E8A}"/>
              </a:ext>
            </a:extLst>
          </p:cNvPr>
          <p:cNvSpPr>
            <a:spLocks noGrp="1"/>
          </p:cNvSpPr>
          <p:nvPr>
            <p:ph idx="1"/>
          </p:nvPr>
        </p:nvSpPr>
        <p:spPr/>
        <p:txBody>
          <a:bodyPr/>
          <a:lstStyle/>
          <a:p>
            <a:pPr marL="0" indent="0" algn="l">
              <a:buNone/>
            </a:pPr>
            <a:r>
              <a:rPr lang="en-GB" dirty="0"/>
              <a:t>Any data type can be a triple item:</a:t>
            </a:r>
          </a:p>
          <a:p>
            <a:pPr algn="l"/>
            <a:r>
              <a:rPr lang="en-GB" dirty="0" err="1"/>
              <a:t>boolean</a:t>
            </a:r>
            <a:r>
              <a:rPr lang="en-GB" dirty="0"/>
              <a:t>, int, and string data types</a:t>
            </a:r>
          </a:p>
          <a:p>
            <a:endParaRPr lang="en-US" dirty="0"/>
          </a:p>
        </p:txBody>
      </p:sp>
      <p:pic>
        <p:nvPicPr>
          <p:cNvPr id="5" name="Picture 4">
            <a:extLst>
              <a:ext uri="{FF2B5EF4-FFF2-40B4-BE49-F238E27FC236}">
                <a16:creationId xmlns:a16="http://schemas.microsoft.com/office/drawing/2014/main" id="{C4FDB4FD-993E-2347-BA9A-E31E107FDE67}"/>
              </a:ext>
            </a:extLst>
          </p:cNvPr>
          <p:cNvPicPr>
            <a:picLocks noChangeAspect="1"/>
          </p:cNvPicPr>
          <p:nvPr/>
        </p:nvPicPr>
        <p:blipFill>
          <a:blip r:embed="rId2"/>
          <a:stretch>
            <a:fillRect/>
          </a:stretch>
        </p:blipFill>
        <p:spPr>
          <a:xfrm>
            <a:off x="1438910" y="3429000"/>
            <a:ext cx="7772400" cy="2225040"/>
          </a:xfrm>
          <a:prstGeom prst="rect">
            <a:avLst/>
          </a:prstGeom>
        </p:spPr>
      </p:pic>
    </p:spTree>
    <p:extLst>
      <p:ext uri="{BB962C8B-B14F-4D97-AF65-F5344CB8AC3E}">
        <p14:creationId xmlns:p14="http://schemas.microsoft.com/office/powerpoint/2010/main" val="23244006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6EEEA-4481-F5A4-4BE4-6AE63C1D84F6}"/>
              </a:ext>
            </a:extLst>
          </p:cNvPr>
          <p:cNvSpPr>
            <a:spLocks noGrp="1"/>
          </p:cNvSpPr>
          <p:nvPr>
            <p:ph type="title"/>
          </p:nvPr>
        </p:nvSpPr>
        <p:spPr/>
        <p:txBody>
          <a:bodyPr/>
          <a:lstStyle/>
          <a:p>
            <a:r>
              <a:rPr lang="en-US" dirty="0"/>
              <a:t>Data Wrangling and Analysis in RStudio</a:t>
            </a:r>
          </a:p>
        </p:txBody>
      </p:sp>
      <p:sp>
        <p:nvSpPr>
          <p:cNvPr id="3" name="Content Placeholder 2">
            <a:extLst>
              <a:ext uri="{FF2B5EF4-FFF2-40B4-BE49-F238E27FC236}">
                <a16:creationId xmlns:a16="http://schemas.microsoft.com/office/drawing/2014/main" id="{65D8FDE7-11B3-9844-E3CC-26253B1D3DF3}"/>
              </a:ext>
            </a:extLst>
          </p:cNvPr>
          <p:cNvSpPr>
            <a:spLocks noGrp="1"/>
          </p:cNvSpPr>
          <p:nvPr>
            <p:ph idx="1"/>
          </p:nvPr>
        </p:nvSpPr>
        <p:spPr/>
        <p:txBody>
          <a:bodyPr/>
          <a:lstStyle/>
          <a:p>
            <a:r>
              <a:rPr lang="en-US" dirty="0"/>
              <a:t>We may access, manipulate, transform, </a:t>
            </a:r>
            <a:r>
              <a:rPr lang="en-US" dirty="0" err="1"/>
              <a:t>analyse</a:t>
            </a:r>
            <a:r>
              <a:rPr lang="en-US" dirty="0"/>
              <a:t>, and model the data in R in RStudio just like in any other R IDE. The standard operations carried out on the CO2 built-in dataset are demonstrated here.</a:t>
            </a:r>
          </a:p>
        </p:txBody>
      </p:sp>
      <p:pic>
        <p:nvPicPr>
          <p:cNvPr id="5" name="Picture 4">
            <a:extLst>
              <a:ext uri="{FF2B5EF4-FFF2-40B4-BE49-F238E27FC236}">
                <a16:creationId xmlns:a16="http://schemas.microsoft.com/office/drawing/2014/main" id="{F44F856D-E08B-0385-051F-26AF03175EE3}"/>
              </a:ext>
            </a:extLst>
          </p:cNvPr>
          <p:cNvPicPr>
            <a:picLocks noChangeAspect="1"/>
          </p:cNvPicPr>
          <p:nvPr/>
        </p:nvPicPr>
        <p:blipFill>
          <a:blip r:embed="rId2"/>
          <a:stretch>
            <a:fillRect/>
          </a:stretch>
        </p:blipFill>
        <p:spPr>
          <a:xfrm>
            <a:off x="3780367" y="3154363"/>
            <a:ext cx="3784600" cy="3022600"/>
          </a:xfrm>
          <a:prstGeom prst="rect">
            <a:avLst/>
          </a:prstGeom>
        </p:spPr>
      </p:pic>
    </p:spTree>
    <p:extLst>
      <p:ext uri="{BB962C8B-B14F-4D97-AF65-F5344CB8AC3E}">
        <p14:creationId xmlns:p14="http://schemas.microsoft.com/office/powerpoint/2010/main" val="22198412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9C7FF-160A-BC5E-E142-FB7BEDDD3BC3}"/>
              </a:ext>
            </a:extLst>
          </p:cNvPr>
          <p:cNvSpPr>
            <a:spLocks noGrp="1"/>
          </p:cNvSpPr>
          <p:nvPr>
            <p:ph type="title"/>
          </p:nvPr>
        </p:nvSpPr>
        <p:spPr/>
        <p:txBody>
          <a:bodyPr/>
          <a:lstStyle/>
          <a:p>
            <a:r>
              <a:rPr lang="en-US" dirty="0"/>
              <a:t>Data Plotting in RStudio</a:t>
            </a:r>
          </a:p>
        </p:txBody>
      </p:sp>
      <p:sp>
        <p:nvSpPr>
          <p:cNvPr id="3" name="Content Placeholder 2">
            <a:extLst>
              <a:ext uri="{FF2B5EF4-FFF2-40B4-BE49-F238E27FC236}">
                <a16:creationId xmlns:a16="http://schemas.microsoft.com/office/drawing/2014/main" id="{F2E248C1-61A7-A699-2484-A1748F6016FC}"/>
              </a:ext>
            </a:extLst>
          </p:cNvPr>
          <p:cNvSpPr>
            <a:spLocks noGrp="1"/>
          </p:cNvSpPr>
          <p:nvPr>
            <p:ph idx="1"/>
          </p:nvPr>
        </p:nvSpPr>
        <p:spPr/>
        <p:txBody>
          <a:bodyPr>
            <a:normAutofit/>
          </a:bodyPr>
          <a:lstStyle/>
          <a:p>
            <a:r>
              <a:rPr lang="en-US" sz="1200" dirty="0"/>
              <a:t>We may plot the data in RStudio just as in any other R IDE. </a:t>
            </a:r>
          </a:p>
          <a:p>
            <a:r>
              <a:rPr lang="en-US" sz="1200" dirty="0"/>
              <a:t>Here are a few illustrations of straightforward plots made using the CO2 and Orange built-in datasets. </a:t>
            </a:r>
          </a:p>
          <a:p>
            <a:r>
              <a:rPr lang="en-US" sz="1200" dirty="0"/>
              <a:t>The resulting plot is displayed on the Plots tab in both situations and may be exported using that tab's Export button:</a:t>
            </a:r>
          </a:p>
          <a:p>
            <a:r>
              <a:rPr lang="en-GB" sz="1200" dirty="0"/>
              <a:t>How to make a histogram : hist(CO2$uptake)</a:t>
            </a:r>
            <a:endParaRPr lang="en-US" sz="1200" dirty="0"/>
          </a:p>
        </p:txBody>
      </p:sp>
      <p:pic>
        <p:nvPicPr>
          <p:cNvPr id="5" name="Picture 4">
            <a:extLst>
              <a:ext uri="{FF2B5EF4-FFF2-40B4-BE49-F238E27FC236}">
                <a16:creationId xmlns:a16="http://schemas.microsoft.com/office/drawing/2014/main" id="{A3B0B2CF-E214-FA80-C08D-558338C6DDD3}"/>
              </a:ext>
            </a:extLst>
          </p:cNvPr>
          <p:cNvPicPr>
            <a:picLocks noChangeAspect="1"/>
          </p:cNvPicPr>
          <p:nvPr/>
        </p:nvPicPr>
        <p:blipFill>
          <a:blip r:embed="rId2"/>
          <a:stretch>
            <a:fillRect/>
          </a:stretch>
        </p:blipFill>
        <p:spPr>
          <a:xfrm>
            <a:off x="2209800" y="3063875"/>
            <a:ext cx="7772400" cy="3248025"/>
          </a:xfrm>
          <a:prstGeom prst="rect">
            <a:avLst/>
          </a:prstGeom>
        </p:spPr>
      </p:pic>
    </p:spTree>
    <p:extLst>
      <p:ext uri="{BB962C8B-B14F-4D97-AF65-F5344CB8AC3E}">
        <p14:creationId xmlns:p14="http://schemas.microsoft.com/office/powerpoint/2010/main" val="40420925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92C45-D6C8-B498-B941-317E71B23B26}"/>
              </a:ext>
            </a:extLst>
          </p:cNvPr>
          <p:cNvSpPr>
            <a:spLocks noGrp="1"/>
          </p:cNvSpPr>
          <p:nvPr>
            <p:ph type="title"/>
          </p:nvPr>
        </p:nvSpPr>
        <p:spPr/>
        <p:txBody>
          <a:bodyPr/>
          <a:lstStyle/>
          <a:p>
            <a:r>
              <a:rPr lang="en-US" dirty="0"/>
              <a:t>How to make a scatter plot</a:t>
            </a:r>
          </a:p>
        </p:txBody>
      </p:sp>
      <p:sp>
        <p:nvSpPr>
          <p:cNvPr id="3" name="Content Placeholder 2">
            <a:extLst>
              <a:ext uri="{FF2B5EF4-FFF2-40B4-BE49-F238E27FC236}">
                <a16:creationId xmlns:a16="http://schemas.microsoft.com/office/drawing/2014/main" id="{85919755-75C8-22A5-C9CD-AB95B677970E}"/>
              </a:ext>
            </a:extLst>
          </p:cNvPr>
          <p:cNvSpPr>
            <a:spLocks noGrp="1"/>
          </p:cNvSpPr>
          <p:nvPr>
            <p:ph idx="1"/>
          </p:nvPr>
        </p:nvSpPr>
        <p:spPr>
          <a:xfrm>
            <a:off x="838200" y="1436158"/>
            <a:ext cx="10515600" cy="4351338"/>
          </a:xfrm>
        </p:spPr>
        <p:txBody>
          <a:bodyPr>
            <a:normAutofit/>
          </a:bodyPr>
          <a:lstStyle/>
          <a:p>
            <a:r>
              <a:rPr lang="en-US" sz="1200" dirty="0"/>
              <a:t>How to make a scatter plot:</a:t>
            </a:r>
          </a:p>
          <a:p>
            <a:pPr marL="0" indent="0">
              <a:buNone/>
            </a:pPr>
            <a:r>
              <a:rPr lang="en-GB" sz="1200" b="0" i="0" u="none" strike="noStrike" dirty="0">
                <a:solidFill>
                  <a:srgbClr val="05192D"/>
                </a:solidFill>
                <a:effectLst/>
                <a:latin typeface="JetBrainsMonoNL"/>
              </a:rPr>
              <a:t>plot(</a:t>
            </a:r>
            <a:r>
              <a:rPr lang="en-GB" sz="1200" b="0" i="0" u="none" strike="noStrike" dirty="0" err="1">
                <a:solidFill>
                  <a:srgbClr val="05192D"/>
                </a:solidFill>
                <a:effectLst/>
                <a:latin typeface="JetBrainsMonoNL"/>
              </a:rPr>
              <a:t>Orange$age</a:t>
            </a:r>
            <a:r>
              <a:rPr lang="en-GB" sz="1200" b="0" i="0" u="none" strike="noStrike" dirty="0">
                <a:solidFill>
                  <a:srgbClr val="05192D"/>
                </a:solidFill>
                <a:effectLst/>
                <a:latin typeface="JetBrainsMonoNL"/>
              </a:rPr>
              <a:t>, </a:t>
            </a:r>
            <a:r>
              <a:rPr lang="en-GB" sz="1200" b="0" i="0" u="none" strike="noStrike" dirty="0" err="1">
                <a:solidFill>
                  <a:srgbClr val="05192D"/>
                </a:solidFill>
                <a:effectLst/>
                <a:latin typeface="JetBrainsMonoNL"/>
              </a:rPr>
              <a:t>Orange$circumference</a:t>
            </a:r>
            <a:r>
              <a:rPr lang="en-GB" sz="1200" b="0" i="0" u="none" strike="noStrike" dirty="0">
                <a:solidFill>
                  <a:srgbClr val="05192D"/>
                </a:solidFill>
                <a:effectLst/>
                <a:latin typeface="JetBrainsMonoNL"/>
              </a:rPr>
              <a:t>)</a:t>
            </a:r>
            <a:endParaRPr lang="en-US" sz="1200" b="0" i="0" u="none" strike="noStrike" dirty="0">
              <a:solidFill>
                <a:srgbClr val="05192D"/>
              </a:solidFill>
              <a:effectLst/>
              <a:latin typeface="JetBrainsMonoNL"/>
            </a:endParaRPr>
          </a:p>
        </p:txBody>
      </p:sp>
      <p:pic>
        <p:nvPicPr>
          <p:cNvPr id="5" name="Picture 4">
            <a:extLst>
              <a:ext uri="{FF2B5EF4-FFF2-40B4-BE49-F238E27FC236}">
                <a16:creationId xmlns:a16="http://schemas.microsoft.com/office/drawing/2014/main" id="{FF676951-C36E-8843-E565-FD07F1D80E15}"/>
              </a:ext>
            </a:extLst>
          </p:cNvPr>
          <p:cNvPicPr>
            <a:picLocks noChangeAspect="1"/>
          </p:cNvPicPr>
          <p:nvPr/>
        </p:nvPicPr>
        <p:blipFill>
          <a:blip r:embed="rId2"/>
          <a:stretch>
            <a:fillRect/>
          </a:stretch>
        </p:blipFill>
        <p:spPr>
          <a:xfrm>
            <a:off x="935566" y="2048933"/>
            <a:ext cx="10320867" cy="4690534"/>
          </a:xfrm>
          <a:prstGeom prst="rect">
            <a:avLst/>
          </a:prstGeom>
        </p:spPr>
      </p:pic>
    </p:spTree>
    <p:extLst>
      <p:ext uri="{BB962C8B-B14F-4D97-AF65-F5344CB8AC3E}">
        <p14:creationId xmlns:p14="http://schemas.microsoft.com/office/powerpoint/2010/main" val="323542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3B277-CBC5-78F3-B4A5-B75C051C3561}"/>
              </a:ext>
            </a:extLst>
          </p:cNvPr>
          <p:cNvSpPr>
            <a:spLocks noGrp="1"/>
          </p:cNvSpPr>
          <p:nvPr>
            <p:ph type="title"/>
          </p:nvPr>
        </p:nvSpPr>
        <p:spPr/>
        <p:txBody>
          <a:bodyPr/>
          <a:lstStyle/>
          <a:p>
            <a:r>
              <a:rPr lang="en-GB" sz="4400" dirty="0"/>
              <a:t> Aesthetic appeal</a:t>
            </a:r>
            <a:endParaRPr lang="en-US" dirty="0"/>
          </a:p>
        </p:txBody>
      </p:sp>
      <p:sp>
        <p:nvSpPr>
          <p:cNvPr id="3" name="Content Placeholder 2">
            <a:extLst>
              <a:ext uri="{FF2B5EF4-FFF2-40B4-BE49-F238E27FC236}">
                <a16:creationId xmlns:a16="http://schemas.microsoft.com/office/drawing/2014/main" id="{EAC8AC1B-4BCF-9E7A-BD8A-E1C371C526F9}"/>
              </a:ext>
            </a:extLst>
          </p:cNvPr>
          <p:cNvSpPr>
            <a:spLocks noGrp="1"/>
          </p:cNvSpPr>
          <p:nvPr>
            <p:ph idx="1"/>
          </p:nvPr>
        </p:nvSpPr>
        <p:spPr/>
        <p:txBody>
          <a:bodyPr>
            <a:normAutofit/>
          </a:bodyPr>
          <a:lstStyle/>
          <a:p>
            <a:r>
              <a:rPr lang="en-GB" sz="1200" dirty="0"/>
              <a:t>To give the previous plot some aesthetic appeal, we may adjust a few of the basic plot() function's available parameters:</a:t>
            </a:r>
          </a:p>
          <a:p>
            <a:pPr marL="0" indent="0">
              <a:buNone/>
            </a:pPr>
            <a:r>
              <a:rPr lang="en-US" sz="1200" dirty="0"/>
              <a:t>plot(</a:t>
            </a:r>
            <a:r>
              <a:rPr lang="en-US" sz="1200" dirty="0" err="1"/>
              <a:t>Orange$age</a:t>
            </a:r>
            <a:r>
              <a:rPr lang="en-US" sz="1200" dirty="0"/>
              <a:t>, </a:t>
            </a:r>
            <a:r>
              <a:rPr lang="en-US" sz="1200" dirty="0" err="1"/>
              <a:t>Orange$circumference</a:t>
            </a:r>
            <a:r>
              <a:rPr lang="en-US" sz="1200" dirty="0"/>
              <a:t>, </a:t>
            </a:r>
            <a:r>
              <a:rPr lang="en-US" sz="1200" dirty="0" err="1"/>
              <a:t>xlab</a:t>
            </a:r>
            <a:r>
              <a:rPr lang="en-US" sz="1200" dirty="0"/>
              <a:t>="Age", </a:t>
            </a:r>
            <a:r>
              <a:rPr lang="en-US" sz="1200" dirty="0" err="1"/>
              <a:t>ylab</a:t>
            </a:r>
            <a:r>
              <a:rPr lang="en-US" sz="1200" dirty="0"/>
              <a:t>="Circumference", main="Circumference vs. Age", col="blue", </a:t>
            </a:r>
            <a:r>
              <a:rPr lang="en-US" sz="1200" dirty="0" err="1"/>
              <a:t>pch</a:t>
            </a:r>
            <a:r>
              <a:rPr lang="en-US" sz="1200" dirty="0"/>
              <a:t>=16)</a:t>
            </a:r>
          </a:p>
        </p:txBody>
      </p:sp>
      <p:pic>
        <p:nvPicPr>
          <p:cNvPr id="7" name="Picture 6">
            <a:extLst>
              <a:ext uri="{FF2B5EF4-FFF2-40B4-BE49-F238E27FC236}">
                <a16:creationId xmlns:a16="http://schemas.microsoft.com/office/drawing/2014/main" id="{36F70908-4C9C-683D-06DE-EB71B2FB7E19}"/>
              </a:ext>
            </a:extLst>
          </p:cNvPr>
          <p:cNvPicPr>
            <a:picLocks noChangeAspect="1"/>
          </p:cNvPicPr>
          <p:nvPr/>
        </p:nvPicPr>
        <p:blipFill>
          <a:blip r:embed="rId2"/>
          <a:stretch>
            <a:fillRect/>
          </a:stretch>
        </p:blipFill>
        <p:spPr>
          <a:xfrm>
            <a:off x="2209800" y="2404534"/>
            <a:ext cx="7772400" cy="4453466"/>
          </a:xfrm>
          <a:prstGeom prst="rect">
            <a:avLst/>
          </a:prstGeom>
        </p:spPr>
      </p:pic>
    </p:spTree>
    <p:extLst>
      <p:ext uri="{BB962C8B-B14F-4D97-AF65-F5344CB8AC3E}">
        <p14:creationId xmlns:p14="http://schemas.microsoft.com/office/powerpoint/2010/main" val="377729437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A2FB6-C0BD-BE7E-7A72-C2902E85A434}"/>
              </a:ext>
            </a:extLst>
          </p:cNvPr>
          <p:cNvSpPr>
            <a:spLocks noGrp="1"/>
          </p:cNvSpPr>
          <p:nvPr>
            <p:ph type="title"/>
          </p:nvPr>
        </p:nvSpPr>
        <p:spPr/>
        <p:txBody>
          <a:bodyPr/>
          <a:lstStyle/>
          <a:p>
            <a:r>
              <a:rPr lang="en-GB" dirty="0"/>
              <a:t>R Data Creation from Scratch</a:t>
            </a:r>
            <a:endParaRPr lang="en-US" dirty="0"/>
          </a:p>
        </p:txBody>
      </p:sp>
      <p:sp>
        <p:nvSpPr>
          <p:cNvPr id="3" name="Content Placeholder 2">
            <a:extLst>
              <a:ext uri="{FF2B5EF4-FFF2-40B4-BE49-F238E27FC236}">
                <a16:creationId xmlns:a16="http://schemas.microsoft.com/office/drawing/2014/main" id="{534D99E3-2EC8-205F-65DA-8D0A310C05F7}"/>
              </a:ext>
            </a:extLst>
          </p:cNvPr>
          <p:cNvSpPr>
            <a:spLocks noGrp="1"/>
          </p:cNvSpPr>
          <p:nvPr>
            <p:ph idx="1"/>
          </p:nvPr>
        </p:nvSpPr>
        <p:spPr>
          <a:xfrm>
            <a:off x="838200" y="1436158"/>
            <a:ext cx="10515600" cy="4351338"/>
          </a:xfrm>
        </p:spPr>
        <p:txBody>
          <a:bodyPr>
            <a:normAutofit/>
          </a:bodyPr>
          <a:lstStyle/>
          <a:p>
            <a:pPr algn="l"/>
            <a:r>
              <a:rPr lang="en-GB" sz="1200" dirty="0"/>
              <a:t>Again, in this instance, RStudio is identical to every other R IDE.</a:t>
            </a:r>
            <a:br>
              <a:rPr lang="en-GB" sz="1200" dirty="0"/>
            </a:br>
            <a:br>
              <a:rPr lang="en-GB" sz="1200" dirty="0"/>
            </a:br>
            <a:r>
              <a:rPr lang="en-GB" sz="1200" dirty="0"/>
              <a:t>Creating a vector</a:t>
            </a:r>
          </a:p>
          <a:p>
            <a:pPr algn="l"/>
            <a:endParaRPr lang="en-GB" sz="1200" dirty="0"/>
          </a:p>
          <a:p>
            <a:endParaRPr lang="en-US" sz="1200" dirty="0"/>
          </a:p>
        </p:txBody>
      </p:sp>
      <p:pic>
        <p:nvPicPr>
          <p:cNvPr id="7" name="Picture 6">
            <a:extLst>
              <a:ext uri="{FF2B5EF4-FFF2-40B4-BE49-F238E27FC236}">
                <a16:creationId xmlns:a16="http://schemas.microsoft.com/office/drawing/2014/main" id="{DF39D844-6C56-0872-5D2F-F911ABBBDE7D}"/>
              </a:ext>
            </a:extLst>
          </p:cNvPr>
          <p:cNvPicPr>
            <a:picLocks noChangeAspect="1"/>
          </p:cNvPicPr>
          <p:nvPr/>
        </p:nvPicPr>
        <p:blipFill>
          <a:blip r:embed="rId2"/>
          <a:stretch>
            <a:fillRect/>
          </a:stretch>
        </p:blipFill>
        <p:spPr>
          <a:xfrm>
            <a:off x="2912533" y="2000250"/>
            <a:ext cx="7772400" cy="4857750"/>
          </a:xfrm>
          <a:prstGeom prst="rect">
            <a:avLst/>
          </a:prstGeom>
        </p:spPr>
      </p:pic>
    </p:spTree>
    <p:extLst>
      <p:ext uri="{BB962C8B-B14F-4D97-AF65-F5344CB8AC3E}">
        <p14:creationId xmlns:p14="http://schemas.microsoft.com/office/powerpoint/2010/main" val="29383408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24D92-4D61-8542-35A8-1079E7400135}"/>
              </a:ext>
            </a:extLst>
          </p:cNvPr>
          <p:cNvSpPr>
            <a:spLocks noGrp="1"/>
          </p:cNvSpPr>
          <p:nvPr>
            <p:ph type="title"/>
          </p:nvPr>
        </p:nvSpPr>
        <p:spPr/>
        <p:txBody>
          <a:bodyPr/>
          <a:lstStyle/>
          <a:p>
            <a:r>
              <a:rPr lang="en-US" dirty="0"/>
              <a:t>Making a </a:t>
            </a:r>
            <a:r>
              <a:rPr lang="en-US" dirty="0" err="1"/>
              <a:t>dataframe</a:t>
            </a:r>
            <a:r>
              <a:rPr lang="en-US" dirty="0"/>
              <a:t> entails</a:t>
            </a:r>
          </a:p>
        </p:txBody>
      </p:sp>
      <p:sp>
        <p:nvSpPr>
          <p:cNvPr id="3" name="Content Placeholder 2">
            <a:extLst>
              <a:ext uri="{FF2B5EF4-FFF2-40B4-BE49-F238E27FC236}">
                <a16:creationId xmlns:a16="http://schemas.microsoft.com/office/drawing/2014/main" id="{3A8CDD8D-C8C5-D5EF-28EF-6872C7341CAF}"/>
              </a:ext>
            </a:extLst>
          </p:cNvPr>
          <p:cNvSpPr>
            <a:spLocks noGrp="1"/>
          </p:cNvSpPr>
          <p:nvPr>
            <p:ph idx="1"/>
          </p:nvPr>
        </p:nvSpPr>
        <p:spPr/>
        <p:txBody>
          <a:bodyPr/>
          <a:lstStyle/>
          <a:p>
            <a:pPr marL="0" indent="0">
              <a:buNone/>
            </a:pPr>
            <a:r>
              <a:rPr lang="en-GB" b="0" i="0" u="none" strike="noStrike" dirty="0" err="1">
                <a:solidFill>
                  <a:srgbClr val="05192D"/>
                </a:solidFill>
                <a:effectLst/>
                <a:latin typeface="JetBrainsMonoNL"/>
              </a:rPr>
              <a:t>oceans_depth</a:t>
            </a:r>
            <a:r>
              <a:rPr lang="en-GB" b="0" i="0" u="none" strike="noStrike" dirty="0">
                <a:solidFill>
                  <a:srgbClr val="05192D"/>
                </a:solidFill>
                <a:effectLst/>
                <a:latin typeface="JetBrainsMonoNL"/>
              </a:rPr>
              <a:t> &lt;- </a:t>
            </a:r>
            <a:r>
              <a:rPr lang="en-GB" b="0" i="0" u="none" strike="noStrike" dirty="0" err="1">
                <a:solidFill>
                  <a:srgbClr val="05192D"/>
                </a:solidFill>
                <a:effectLst/>
                <a:latin typeface="JetBrainsMonoNL"/>
              </a:rPr>
              <a:t>data.frame</a:t>
            </a:r>
            <a:r>
              <a:rPr lang="en-GB" b="0" i="0" u="none" strike="noStrike" dirty="0">
                <a:solidFill>
                  <a:srgbClr val="05192D"/>
                </a:solidFill>
                <a:effectLst/>
                <a:latin typeface="JetBrainsMonoNL"/>
              </a:rPr>
              <a:t>(oceans, </a:t>
            </a:r>
            <a:r>
              <a:rPr lang="en-GB" b="0" i="0" u="none" strike="noStrike" dirty="0" err="1">
                <a:solidFill>
                  <a:srgbClr val="05192D"/>
                </a:solidFill>
                <a:effectLst/>
                <a:latin typeface="JetBrainsMonoNL"/>
              </a:rPr>
              <a:t>avg_depth</a:t>
            </a:r>
            <a:r>
              <a:rPr lang="en-GB" b="0" i="0" u="none" strike="noStrike" dirty="0">
                <a:solidFill>
                  <a:srgbClr val="05192D"/>
                </a:solidFill>
                <a:effectLst/>
                <a:latin typeface="JetBrainsMonoNL"/>
              </a:rPr>
              <a:t>)</a:t>
            </a:r>
            <a:endParaRPr lang="en-US" dirty="0"/>
          </a:p>
        </p:txBody>
      </p:sp>
      <p:pic>
        <p:nvPicPr>
          <p:cNvPr id="5" name="Picture 4">
            <a:extLst>
              <a:ext uri="{FF2B5EF4-FFF2-40B4-BE49-F238E27FC236}">
                <a16:creationId xmlns:a16="http://schemas.microsoft.com/office/drawing/2014/main" id="{A4BDEF45-A6CB-8E45-DF6C-FFE6FCDC9C8C}"/>
              </a:ext>
            </a:extLst>
          </p:cNvPr>
          <p:cNvPicPr>
            <a:picLocks noChangeAspect="1"/>
          </p:cNvPicPr>
          <p:nvPr/>
        </p:nvPicPr>
        <p:blipFill>
          <a:blip r:embed="rId2"/>
          <a:stretch>
            <a:fillRect/>
          </a:stretch>
        </p:blipFill>
        <p:spPr>
          <a:xfrm>
            <a:off x="2209800" y="2302933"/>
            <a:ext cx="7772400" cy="4189942"/>
          </a:xfrm>
          <a:prstGeom prst="rect">
            <a:avLst/>
          </a:prstGeom>
        </p:spPr>
      </p:pic>
    </p:spTree>
    <p:extLst>
      <p:ext uri="{BB962C8B-B14F-4D97-AF65-F5344CB8AC3E}">
        <p14:creationId xmlns:p14="http://schemas.microsoft.com/office/powerpoint/2010/main" val="2642330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68A82-14BF-287F-EA08-A799C7EF1B08}"/>
              </a:ext>
            </a:extLst>
          </p:cNvPr>
          <p:cNvSpPr>
            <a:spLocks noGrp="1"/>
          </p:cNvSpPr>
          <p:nvPr>
            <p:ph type="title"/>
          </p:nvPr>
        </p:nvSpPr>
        <p:spPr/>
        <p:txBody>
          <a:bodyPr/>
          <a:lstStyle/>
          <a:p>
            <a:r>
              <a:rPr lang="en-GB" dirty="0"/>
              <a:t>Printing the outcome</a:t>
            </a:r>
            <a:endParaRPr lang="en-US" dirty="0"/>
          </a:p>
        </p:txBody>
      </p:sp>
      <p:sp>
        <p:nvSpPr>
          <p:cNvPr id="3" name="Content Placeholder 2">
            <a:extLst>
              <a:ext uri="{FF2B5EF4-FFF2-40B4-BE49-F238E27FC236}">
                <a16:creationId xmlns:a16="http://schemas.microsoft.com/office/drawing/2014/main" id="{6597F3E4-7D2E-6C4C-1F5A-618D8C619431}"/>
              </a:ext>
            </a:extLst>
          </p:cNvPr>
          <p:cNvSpPr>
            <a:spLocks noGrp="1"/>
          </p:cNvSpPr>
          <p:nvPr>
            <p:ph idx="1"/>
          </p:nvPr>
        </p:nvSpPr>
        <p:spPr>
          <a:xfrm>
            <a:off x="838200" y="1351492"/>
            <a:ext cx="10515600" cy="4351338"/>
          </a:xfrm>
        </p:spPr>
        <p:txBody>
          <a:bodyPr/>
          <a:lstStyle/>
          <a:p>
            <a:pPr marL="0" indent="0">
              <a:buNone/>
            </a:pPr>
            <a:r>
              <a:rPr lang="en-GB" b="0" i="0" u="none" strike="noStrike" dirty="0">
                <a:solidFill>
                  <a:srgbClr val="05192D"/>
                </a:solidFill>
                <a:effectLst/>
                <a:latin typeface="JetBrainsMonoNL"/>
              </a:rPr>
              <a:t>print(</a:t>
            </a:r>
            <a:r>
              <a:rPr lang="en-GB" b="0" i="0" u="none" strike="noStrike" dirty="0" err="1">
                <a:solidFill>
                  <a:srgbClr val="05192D"/>
                </a:solidFill>
                <a:effectLst/>
                <a:latin typeface="JetBrainsMonoNL"/>
              </a:rPr>
              <a:t>oceans_depth</a:t>
            </a:r>
            <a:r>
              <a:rPr lang="en-GB" b="0" i="0" u="none" strike="noStrike" dirty="0">
                <a:solidFill>
                  <a:srgbClr val="05192D"/>
                </a:solidFill>
                <a:effectLst/>
                <a:latin typeface="JetBrainsMonoNL"/>
              </a:rPr>
              <a:t>)</a:t>
            </a:r>
          </a:p>
          <a:p>
            <a:pPr marL="0" indent="0">
              <a:buNone/>
            </a:pPr>
            <a:endParaRPr lang="en-US" dirty="0"/>
          </a:p>
        </p:txBody>
      </p:sp>
      <p:pic>
        <p:nvPicPr>
          <p:cNvPr id="5" name="Picture 4">
            <a:extLst>
              <a:ext uri="{FF2B5EF4-FFF2-40B4-BE49-F238E27FC236}">
                <a16:creationId xmlns:a16="http://schemas.microsoft.com/office/drawing/2014/main" id="{B8FC9E30-16B5-2492-7163-316F5D56ECA7}"/>
              </a:ext>
            </a:extLst>
          </p:cNvPr>
          <p:cNvPicPr>
            <a:picLocks noChangeAspect="1"/>
          </p:cNvPicPr>
          <p:nvPr/>
        </p:nvPicPr>
        <p:blipFill>
          <a:blip r:embed="rId2"/>
          <a:stretch>
            <a:fillRect/>
          </a:stretch>
        </p:blipFill>
        <p:spPr>
          <a:xfrm>
            <a:off x="2065866" y="1744135"/>
            <a:ext cx="7772400" cy="4857750"/>
          </a:xfrm>
          <a:prstGeom prst="rect">
            <a:avLst/>
          </a:prstGeom>
        </p:spPr>
      </p:pic>
    </p:spTree>
    <p:extLst>
      <p:ext uri="{BB962C8B-B14F-4D97-AF65-F5344CB8AC3E}">
        <p14:creationId xmlns:p14="http://schemas.microsoft.com/office/powerpoint/2010/main" val="26193160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BC1C2-9A49-B52A-5C62-9621EA40EE4F}"/>
              </a:ext>
            </a:extLst>
          </p:cNvPr>
          <p:cNvSpPr>
            <a:spLocks noGrp="1"/>
          </p:cNvSpPr>
          <p:nvPr>
            <p:ph type="title"/>
          </p:nvPr>
        </p:nvSpPr>
        <p:spPr/>
        <p:txBody>
          <a:bodyPr/>
          <a:lstStyle/>
          <a:p>
            <a:r>
              <a:rPr lang="en-GB" dirty="0"/>
              <a:t>Bringing in the Data set</a:t>
            </a:r>
            <a:endParaRPr lang="en-US" dirty="0"/>
          </a:p>
        </p:txBody>
      </p:sp>
      <p:sp>
        <p:nvSpPr>
          <p:cNvPr id="3" name="Content Placeholder 2">
            <a:extLst>
              <a:ext uri="{FF2B5EF4-FFF2-40B4-BE49-F238E27FC236}">
                <a16:creationId xmlns:a16="http://schemas.microsoft.com/office/drawing/2014/main" id="{8DEAC51F-7B8A-648C-E829-C7400D4E8793}"/>
              </a:ext>
            </a:extLst>
          </p:cNvPr>
          <p:cNvSpPr>
            <a:spLocks noGrp="1"/>
          </p:cNvSpPr>
          <p:nvPr>
            <p:ph idx="1"/>
          </p:nvPr>
        </p:nvSpPr>
        <p:spPr>
          <a:xfrm>
            <a:off x="838200" y="1825626"/>
            <a:ext cx="10515600" cy="2321634"/>
          </a:xfrm>
        </p:spPr>
        <p:txBody>
          <a:bodyPr>
            <a:normAutofit fontScale="62500" lnSpcReduction="20000"/>
          </a:bodyPr>
          <a:lstStyle/>
          <a:p>
            <a:pPr algn="l"/>
            <a:r>
              <a:rPr lang="en-GB" dirty="0"/>
              <a:t>We will use a data collection of the 1000 most popular films according to IMDB reviews for analysis. </a:t>
            </a:r>
          </a:p>
          <a:p>
            <a:pPr algn="l"/>
            <a:r>
              <a:rPr lang="en-GB" dirty="0"/>
              <a:t>The data was created by </a:t>
            </a:r>
            <a:r>
              <a:rPr lang="en-GB" dirty="0" err="1"/>
              <a:t>promptcloud</a:t>
            </a:r>
            <a:r>
              <a:rPr lang="en-GB" dirty="0"/>
              <a:t> using information gathered from "Kaggle." </a:t>
            </a:r>
          </a:p>
          <a:p>
            <a:pPr algn="l"/>
            <a:r>
              <a:rPr lang="en-GB" dirty="0"/>
              <a:t>Since the data set was last updated in June 2017, it is impossible to determine how accurate it is in the current situation. </a:t>
            </a:r>
          </a:p>
          <a:p>
            <a:pPr algn="l"/>
            <a:r>
              <a:rPr lang="en-GB" dirty="0"/>
              <a:t>However, since we are only using this data set for demonstrations, it will be perfect for our needs. </a:t>
            </a:r>
          </a:p>
          <a:p>
            <a:pPr algn="l"/>
            <a:r>
              <a:rPr lang="en-GB" dirty="0"/>
              <a:t>We are now prepared to import the data into our R script after getting the data set from the aforementioned link and putting it in the directory of our choice.</a:t>
            </a:r>
          </a:p>
          <a:p>
            <a:endParaRPr lang="en-US" dirty="0"/>
          </a:p>
        </p:txBody>
      </p:sp>
      <p:pic>
        <p:nvPicPr>
          <p:cNvPr id="5" name="Picture 4">
            <a:extLst>
              <a:ext uri="{FF2B5EF4-FFF2-40B4-BE49-F238E27FC236}">
                <a16:creationId xmlns:a16="http://schemas.microsoft.com/office/drawing/2014/main" id="{90A719AE-8A7D-9C61-EDC0-F0347FFBC3EA}"/>
              </a:ext>
            </a:extLst>
          </p:cNvPr>
          <p:cNvPicPr>
            <a:picLocks noChangeAspect="1"/>
          </p:cNvPicPr>
          <p:nvPr/>
        </p:nvPicPr>
        <p:blipFill>
          <a:blip r:embed="rId2"/>
          <a:stretch>
            <a:fillRect/>
          </a:stretch>
        </p:blipFill>
        <p:spPr>
          <a:xfrm>
            <a:off x="1835016" y="4147259"/>
            <a:ext cx="7772400" cy="1555709"/>
          </a:xfrm>
          <a:prstGeom prst="rect">
            <a:avLst/>
          </a:prstGeom>
        </p:spPr>
      </p:pic>
    </p:spTree>
    <p:extLst>
      <p:ext uri="{BB962C8B-B14F-4D97-AF65-F5344CB8AC3E}">
        <p14:creationId xmlns:p14="http://schemas.microsoft.com/office/powerpoint/2010/main" val="27528796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BB8FF-CFBE-23B5-801C-58B3743D2236}"/>
              </a:ext>
            </a:extLst>
          </p:cNvPr>
          <p:cNvSpPr>
            <a:spLocks noGrp="1"/>
          </p:cNvSpPr>
          <p:nvPr>
            <p:ph type="title"/>
          </p:nvPr>
        </p:nvSpPr>
        <p:spPr/>
        <p:txBody>
          <a:bodyPr/>
          <a:lstStyle/>
          <a:p>
            <a:r>
              <a:rPr lang="en-GB" dirty="0"/>
              <a:t>Bringing in the Data set (continued)</a:t>
            </a:r>
            <a:endParaRPr lang="en-US" dirty="0"/>
          </a:p>
        </p:txBody>
      </p:sp>
      <p:sp>
        <p:nvSpPr>
          <p:cNvPr id="3" name="Content Placeholder 2">
            <a:extLst>
              <a:ext uri="{FF2B5EF4-FFF2-40B4-BE49-F238E27FC236}">
                <a16:creationId xmlns:a16="http://schemas.microsoft.com/office/drawing/2014/main" id="{6435223B-3F82-B93D-AED6-EA6EB1839685}"/>
              </a:ext>
            </a:extLst>
          </p:cNvPr>
          <p:cNvSpPr>
            <a:spLocks noGrp="1"/>
          </p:cNvSpPr>
          <p:nvPr>
            <p:ph idx="1"/>
          </p:nvPr>
        </p:nvSpPr>
        <p:spPr/>
        <p:txBody>
          <a:bodyPr/>
          <a:lstStyle/>
          <a:p>
            <a:pPr algn="l"/>
            <a:r>
              <a:rPr lang="en-GB" dirty="0"/>
              <a:t>You can immediately call out the file name if you have saved your file in the working directory. </a:t>
            </a:r>
          </a:p>
          <a:p>
            <a:pPr algn="l"/>
            <a:r>
              <a:rPr lang="en-GB" dirty="0"/>
              <a:t>However, you must first make the location where you saved the file a working directory. </a:t>
            </a:r>
          </a:p>
          <a:p>
            <a:pPr algn="l"/>
            <a:r>
              <a:rPr lang="en-GB" dirty="0"/>
              <a:t>Following that, you can call out the file name directly.</a:t>
            </a:r>
          </a:p>
        </p:txBody>
      </p:sp>
      <p:pic>
        <p:nvPicPr>
          <p:cNvPr id="5" name="Picture 4">
            <a:extLst>
              <a:ext uri="{FF2B5EF4-FFF2-40B4-BE49-F238E27FC236}">
                <a16:creationId xmlns:a16="http://schemas.microsoft.com/office/drawing/2014/main" id="{D7A6984B-D2AE-2C34-2098-4DEF4F04BD9A}"/>
              </a:ext>
            </a:extLst>
          </p:cNvPr>
          <p:cNvPicPr>
            <a:picLocks noChangeAspect="1"/>
          </p:cNvPicPr>
          <p:nvPr/>
        </p:nvPicPr>
        <p:blipFill>
          <a:blip r:embed="rId2"/>
          <a:stretch>
            <a:fillRect/>
          </a:stretch>
        </p:blipFill>
        <p:spPr>
          <a:xfrm>
            <a:off x="2758440" y="4062254"/>
            <a:ext cx="5943600" cy="1397000"/>
          </a:xfrm>
          <a:prstGeom prst="rect">
            <a:avLst/>
          </a:prstGeom>
        </p:spPr>
      </p:pic>
    </p:spTree>
    <p:extLst>
      <p:ext uri="{BB962C8B-B14F-4D97-AF65-F5344CB8AC3E}">
        <p14:creationId xmlns:p14="http://schemas.microsoft.com/office/powerpoint/2010/main" val="10862348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DB21C-1AC5-11B0-78A2-E76883A0EFC6}"/>
              </a:ext>
            </a:extLst>
          </p:cNvPr>
          <p:cNvSpPr>
            <a:spLocks noGrp="1"/>
          </p:cNvSpPr>
          <p:nvPr>
            <p:ph type="title"/>
          </p:nvPr>
        </p:nvSpPr>
        <p:spPr/>
        <p:txBody>
          <a:bodyPr/>
          <a:lstStyle/>
          <a:p>
            <a:r>
              <a:rPr lang="en-GB" dirty="0"/>
              <a:t>Bringing in the Data set (continued)</a:t>
            </a:r>
            <a:endParaRPr lang="en-US" dirty="0"/>
          </a:p>
        </p:txBody>
      </p:sp>
      <p:sp>
        <p:nvSpPr>
          <p:cNvPr id="3" name="Content Placeholder 2">
            <a:extLst>
              <a:ext uri="{FF2B5EF4-FFF2-40B4-BE49-F238E27FC236}">
                <a16:creationId xmlns:a16="http://schemas.microsoft.com/office/drawing/2014/main" id="{8BDA478E-ED24-97C5-3448-D1FC7E4524F7}"/>
              </a:ext>
            </a:extLst>
          </p:cNvPr>
          <p:cNvSpPr>
            <a:spLocks noGrp="1"/>
          </p:cNvSpPr>
          <p:nvPr>
            <p:ph idx="1"/>
          </p:nvPr>
        </p:nvSpPr>
        <p:spPr/>
        <p:txBody>
          <a:bodyPr/>
          <a:lstStyle/>
          <a:p>
            <a:pPr algn="l"/>
            <a:r>
              <a:rPr lang="en-GB" dirty="0"/>
              <a:t>The file is saved under the name "IMDB </a:t>
            </a:r>
            <a:r>
              <a:rPr lang="en-GB" dirty="0" err="1"/>
              <a:t>moviedata.csv</a:t>
            </a:r>
            <a:r>
              <a:rPr lang="en-GB" dirty="0"/>
              <a:t>" in my instance. </a:t>
            </a:r>
          </a:p>
          <a:p>
            <a:pPr algn="l"/>
            <a:r>
              <a:rPr lang="en-GB" dirty="0"/>
              <a:t>Comma-separated values, or CSV, stands for. </a:t>
            </a:r>
          </a:p>
          <a:p>
            <a:pPr algn="l"/>
            <a:r>
              <a:rPr lang="en-GB" dirty="0"/>
              <a:t>Each piece of data is separated in this style by a comma. </a:t>
            </a:r>
          </a:p>
          <a:p>
            <a:pPr algn="l"/>
            <a:r>
              <a:rPr lang="en-GB" dirty="0"/>
              <a:t>However, other characters can also be used to divide the data into its component parts. </a:t>
            </a:r>
          </a:p>
          <a:p>
            <a:pPr algn="l"/>
            <a:r>
              <a:rPr lang="en-GB" dirty="0"/>
              <a:t>You can use the following command to access the R manual for further information:</a:t>
            </a:r>
          </a:p>
          <a:p>
            <a:endParaRPr lang="en-US" dirty="0"/>
          </a:p>
        </p:txBody>
      </p:sp>
      <p:pic>
        <p:nvPicPr>
          <p:cNvPr id="5" name="Picture 4">
            <a:extLst>
              <a:ext uri="{FF2B5EF4-FFF2-40B4-BE49-F238E27FC236}">
                <a16:creationId xmlns:a16="http://schemas.microsoft.com/office/drawing/2014/main" id="{51A702BE-B67D-27A3-65B6-32BA64B3149A}"/>
              </a:ext>
            </a:extLst>
          </p:cNvPr>
          <p:cNvPicPr>
            <a:picLocks noChangeAspect="1"/>
          </p:cNvPicPr>
          <p:nvPr/>
        </p:nvPicPr>
        <p:blipFill>
          <a:blip r:embed="rId2"/>
          <a:stretch>
            <a:fillRect/>
          </a:stretch>
        </p:blipFill>
        <p:spPr>
          <a:xfrm>
            <a:off x="3891012" y="5287963"/>
            <a:ext cx="4097955" cy="889000"/>
          </a:xfrm>
          <a:prstGeom prst="rect">
            <a:avLst/>
          </a:prstGeom>
        </p:spPr>
      </p:pic>
    </p:spTree>
    <p:extLst>
      <p:ext uri="{BB962C8B-B14F-4D97-AF65-F5344CB8AC3E}">
        <p14:creationId xmlns:p14="http://schemas.microsoft.com/office/powerpoint/2010/main" val="2377510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2A9E1-B208-C8FD-A92B-E732A30DAF68}"/>
              </a:ext>
            </a:extLst>
          </p:cNvPr>
          <p:cNvSpPr>
            <a:spLocks noGrp="1"/>
          </p:cNvSpPr>
          <p:nvPr>
            <p:ph type="title"/>
          </p:nvPr>
        </p:nvSpPr>
        <p:spPr/>
        <p:txBody>
          <a:bodyPr/>
          <a:lstStyle/>
          <a:p>
            <a:r>
              <a:rPr lang="en-GB" dirty="0"/>
              <a:t>Data Types for Multiple Items(continued)</a:t>
            </a:r>
            <a:endParaRPr lang="en-US" dirty="0"/>
          </a:p>
        </p:txBody>
      </p:sp>
      <p:sp>
        <p:nvSpPr>
          <p:cNvPr id="3" name="Content Placeholder 2">
            <a:extLst>
              <a:ext uri="{FF2B5EF4-FFF2-40B4-BE49-F238E27FC236}">
                <a16:creationId xmlns:a16="http://schemas.microsoft.com/office/drawing/2014/main" id="{E63D56AB-BA11-7CBB-D490-C362AEA7C960}"/>
              </a:ext>
            </a:extLst>
          </p:cNvPr>
          <p:cNvSpPr>
            <a:spLocks noGrp="1"/>
          </p:cNvSpPr>
          <p:nvPr>
            <p:ph idx="1"/>
          </p:nvPr>
        </p:nvSpPr>
        <p:spPr/>
        <p:txBody>
          <a:bodyPr/>
          <a:lstStyle/>
          <a:p>
            <a:r>
              <a:rPr lang="en-GB" dirty="0"/>
              <a:t>Different data types can be included in a tuple:</a:t>
            </a:r>
            <a:endParaRPr lang="en-US" dirty="0"/>
          </a:p>
        </p:txBody>
      </p:sp>
      <p:pic>
        <p:nvPicPr>
          <p:cNvPr id="5" name="Picture 4">
            <a:extLst>
              <a:ext uri="{FF2B5EF4-FFF2-40B4-BE49-F238E27FC236}">
                <a16:creationId xmlns:a16="http://schemas.microsoft.com/office/drawing/2014/main" id="{95C385BD-DFF1-1E03-6BD4-4C1CF6A119E1}"/>
              </a:ext>
            </a:extLst>
          </p:cNvPr>
          <p:cNvPicPr>
            <a:picLocks noChangeAspect="1"/>
          </p:cNvPicPr>
          <p:nvPr/>
        </p:nvPicPr>
        <p:blipFill>
          <a:blip r:embed="rId2"/>
          <a:stretch>
            <a:fillRect/>
          </a:stretch>
        </p:blipFill>
        <p:spPr>
          <a:xfrm>
            <a:off x="1524000" y="3003550"/>
            <a:ext cx="7772400" cy="2772410"/>
          </a:xfrm>
          <a:prstGeom prst="rect">
            <a:avLst/>
          </a:prstGeom>
        </p:spPr>
      </p:pic>
    </p:spTree>
    <p:extLst>
      <p:ext uri="{BB962C8B-B14F-4D97-AF65-F5344CB8AC3E}">
        <p14:creationId xmlns:p14="http://schemas.microsoft.com/office/powerpoint/2010/main" val="391600388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6E50D-ADB9-73B8-80F0-E864E7C7A59C}"/>
              </a:ext>
            </a:extLst>
          </p:cNvPr>
          <p:cNvSpPr>
            <a:spLocks noGrp="1"/>
          </p:cNvSpPr>
          <p:nvPr>
            <p:ph type="title"/>
          </p:nvPr>
        </p:nvSpPr>
        <p:spPr/>
        <p:txBody>
          <a:bodyPr/>
          <a:lstStyle/>
          <a:p>
            <a:r>
              <a:rPr lang="en-US" dirty="0" err="1"/>
              <a:t>Organising</a:t>
            </a:r>
            <a:r>
              <a:rPr lang="en-US" dirty="0"/>
              <a:t> the data</a:t>
            </a:r>
          </a:p>
        </p:txBody>
      </p:sp>
      <p:sp>
        <p:nvSpPr>
          <p:cNvPr id="3" name="Content Placeholder 2">
            <a:extLst>
              <a:ext uri="{FF2B5EF4-FFF2-40B4-BE49-F238E27FC236}">
                <a16:creationId xmlns:a16="http://schemas.microsoft.com/office/drawing/2014/main" id="{4349568B-F7C3-D8E3-146A-A3BB9892A3C1}"/>
              </a:ext>
            </a:extLst>
          </p:cNvPr>
          <p:cNvSpPr>
            <a:spLocks noGrp="1"/>
          </p:cNvSpPr>
          <p:nvPr>
            <p:ph idx="1"/>
          </p:nvPr>
        </p:nvSpPr>
        <p:spPr/>
        <p:txBody>
          <a:bodyPr/>
          <a:lstStyle/>
          <a:p>
            <a:r>
              <a:rPr lang="en-US" dirty="0"/>
              <a:t>Now that our data set has been imported, we usually cannot use it right away since it may not be properly sorted or it may contain properties that are not necessary for our study. Let's first have a look at our data before we do that. Any or all of the commands mentioned below may be used to do this.</a:t>
            </a:r>
          </a:p>
        </p:txBody>
      </p:sp>
      <p:pic>
        <p:nvPicPr>
          <p:cNvPr id="5" name="Picture 4">
            <a:extLst>
              <a:ext uri="{FF2B5EF4-FFF2-40B4-BE49-F238E27FC236}">
                <a16:creationId xmlns:a16="http://schemas.microsoft.com/office/drawing/2014/main" id="{BF2FCE0B-4A41-E23A-CD66-8C4289CA3A3D}"/>
              </a:ext>
            </a:extLst>
          </p:cNvPr>
          <p:cNvPicPr>
            <a:picLocks noChangeAspect="1"/>
          </p:cNvPicPr>
          <p:nvPr/>
        </p:nvPicPr>
        <p:blipFill>
          <a:blip r:embed="rId2"/>
          <a:stretch>
            <a:fillRect/>
          </a:stretch>
        </p:blipFill>
        <p:spPr>
          <a:xfrm>
            <a:off x="1406156" y="4001294"/>
            <a:ext cx="8772559" cy="1725738"/>
          </a:xfrm>
          <a:prstGeom prst="rect">
            <a:avLst/>
          </a:prstGeom>
        </p:spPr>
      </p:pic>
    </p:spTree>
    <p:extLst>
      <p:ext uri="{BB962C8B-B14F-4D97-AF65-F5344CB8AC3E}">
        <p14:creationId xmlns:p14="http://schemas.microsoft.com/office/powerpoint/2010/main" val="23341947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DEC60-69A6-88E7-ECAC-D2847417D307}"/>
              </a:ext>
            </a:extLst>
          </p:cNvPr>
          <p:cNvSpPr>
            <a:spLocks noGrp="1"/>
          </p:cNvSpPr>
          <p:nvPr>
            <p:ph type="title"/>
          </p:nvPr>
        </p:nvSpPr>
        <p:spPr/>
        <p:txBody>
          <a:bodyPr/>
          <a:lstStyle/>
          <a:p>
            <a:r>
              <a:rPr lang="en-US" dirty="0" err="1"/>
              <a:t>Organising</a:t>
            </a:r>
            <a:r>
              <a:rPr lang="en-US" dirty="0"/>
              <a:t> the data (continued)</a:t>
            </a:r>
          </a:p>
        </p:txBody>
      </p:sp>
      <p:sp>
        <p:nvSpPr>
          <p:cNvPr id="3" name="Content Placeholder 2">
            <a:extLst>
              <a:ext uri="{FF2B5EF4-FFF2-40B4-BE49-F238E27FC236}">
                <a16:creationId xmlns:a16="http://schemas.microsoft.com/office/drawing/2014/main" id="{1F7FE5EC-13EA-504C-91E4-44F4BB68C692}"/>
              </a:ext>
            </a:extLst>
          </p:cNvPr>
          <p:cNvSpPr>
            <a:spLocks noGrp="1"/>
          </p:cNvSpPr>
          <p:nvPr>
            <p:ph idx="1"/>
          </p:nvPr>
        </p:nvSpPr>
        <p:spPr/>
        <p:txBody>
          <a:bodyPr/>
          <a:lstStyle/>
          <a:p>
            <a:r>
              <a:rPr lang="en-GB" dirty="0"/>
              <a:t>Here is a sample of the glimpse function's output.</a:t>
            </a:r>
            <a:endParaRPr lang="en-US" dirty="0"/>
          </a:p>
        </p:txBody>
      </p:sp>
      <p:pic>
        <p:nvPicPr>
          <p:cNvPr id="5" name="Picture 4">
            <a:extLst>
              <a:ext uri="{FF2B5EF4-FFF2-40B4-BE49-F238E27FC236}">
                <a16:creationId xmlns:a16="http://schemas.microsoft.com/office/drawing/2014/main" id="{440140D2-DA1E-E1DD-D103-A8EA7449F1F1}"/>
              </a:ext>
            </a:extLst>
          </p:cNvPr>
          <p:cNvPicPr>
            <a:picLocks noChangeAspect="1"/>
          </p:cNvPicPr>
          <p:nvPr/>
        </p:nvPicPr>
        <p:blipFill>
          <a:blip r:embed="rId2"/>
          <a:stretch>
            <a:fillRect/>
          </a:stretch>
        </p:blipFill>
        <p:spPr>
          <a:xfrm>
            <a:off x="1120942" y="2737643"/>
            <a:ext cx="8937458" cy="3439319"/>
          </a:xfrm>
          <a:prstGeom prst="rect">
            <a:avLst/>
          </a:prstGeom>
        </p:spPr>
      </p:pic>
    </p:spTree>
    <p:extLst>
      <p:ext uri="{BB962C8B-B14F-4D97-AF65-F5344CB8AC3E}">
        <p14:creationId xmlns:p14="http://schemas.microsoft.com/office/powerpoint/2010/main" val="4289514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24C7-C87E-B350-8F2E-D226F354D95C}"/>
              </a:ext>
            </a:extLst>
          </p:cNvPr>
          <p:cNvSpPr>
            <a:spLocks noGrp="1"/>
          </p:cNvSpPr>
          <p:nvPr>
            <p:ph type="title"/>
          </p:nvPr>
        </p:nvSpPr>
        <p:spPr/>
        <p:txBody>
          <a:bodyPr/>
          <a:lstStyle/>
          <a:p>
            <a:r>
              <a:rPr lang="en-US" dirty="0" err="1"/>
              <a:t>Organising</a:t>
            </a:r>
            <a:r>
              <a:rPr lang="en-US" dirty="0"/>
              <a:t> the data (continued)</a:t>
            </a:r>
          </a:p>
        </p:txBody>
      </p:sp>
      <p:sp>
        <p:nvSpPr>
          <p:cNvPr id="3" name="Content Placeholder 2">
            <a:extLst>
              <a:ext uri="{FF2B5EF4-FFF2-40B4-BE49-F238E27FC236}">
                <a16:creationId xmlns:a16="http://schemas.microsoft.com/office/drawing/2014/main" id="{9DEE1296-3A06-F02D-3942-A73AFC841679}"/>
              </a:ext>
            </a:extLst>
          </p:cNvPr>
          <p:cNvSpPr>
            <a:spLocks noGrp="1"/>
          </p:cNvSpPr>
          <p:nvPr>
            <p:ph idx="1"/>
          </p:nvPr>
        </p:nvSpPr>
        <p:spPr/>
        <p:txBody>
          <a:bodyPr/>
          <a:lstStyle/>
          <a:p>
            <a:r>
              <a:rPr lang="en-GB" dirty="0"/>
              <a:t>So let's start organising the data.</a:t>
            </a:r>
            <a:endParaRPr lang="en-US" dirty="0"/>
          </a:p>
        </p:txBody>
      </p:sp>
      <p:pic>
        <p:nvPicPr>
          <p:cNvPr id="5" name="Picture 4">
            <a:extLst>
              <a:ext uri="{FF2B5EF4-FFF2-40B4-BE49-F238E27FC236}">
                <a16:creationId xmlns:a16="http://schemas.microsoft.com/office/drawing/2014/main" id="{DBD40AEF-1670-D94D-1BA9-4269B364CC5A}"/>
              </a:ext>
            </a:extLst>
          </p:cNvPr>
          <p:cNvPicPr>
            <a:picLocks noChangeAspect="1"/>
          </p:cNvPicPr>
          <p:nvPr/>
        </p:nvPicPr>
        <p:blipFill>
          <a:blip r:embed="rId2"/>
          <a:stretch>
            <a:fillRect/>
          </a:stretch>
        </p:blipFill>
        <p:spPr>
          <a:xfrm>
            <a:off x="1101223" y="2646278"/>
            <a:ext cx="8764671" cy="3352800"/>
          </a:xfrm>
          <a:prstGeom prst="rect">
            <a:avLst/>
          </a:prstGeom>
        </p:spPr>
      </p:pic>
    </p:spTree>
    <p:extLst>
      <p:ext uri="{BB962C8B-B14F-4D97-AF65-F5344CB8AC3E}">
        <p14:creationId xmlns:p14="http://schemas.microsoft.com/office/powerpoint/2010/main" val="4146989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8C457-F96A-9A8E-BF3C-38918190E606}"/>
              </a:ext>
            </a:extLst>
          </p:cNvPr>
          <p:cNvSpPr>
            <a:spLocks noGrp="1"/>
          </p:cNvSpPr>
          <p:nvPr>
            <p:ph type="title"/>
          </p:nvPr>
        </p:nvSpPr>
        <p:spPr/>
        <p:txBody>
          <a:bodyPr/>
          <a:lstStyle/>
          <a:p>
            <a:r>
              <a:rPr lang="en-GB" b="0" i="0" dirty="0">
                <a:solidFill>
                  <a:srgbClr val="000000"/>
                </a:solidFill>
                <a:effectLst/>
                <a:latin typeface="Open Sans" panose="020B0606030504020204" pitchFamily="34" charset="0"/>
              </a:rPr>
              <a:t>Data Analysis and Visualization</a:t>
            </a:r>
            <a:endParaRPr lang="en-US" dirty="0"/>
          </a:p>
        </p:txBody>
      </p:sp>
      <p:sp>
        <p:nvSpPr>
          <p:cNvPr id="3" name="Content Placeholder 2">
            <a:extLst>
              <a:ext uri="{FF2B5EF4-FFF2-40B4-BE49-F238E27FC236}">
                <a16:creationId xmlns:a16="http://schemas.microsoft.com/office/drawing/2014/main" id="{6727E1F3-F5A7-87C7-7DF9-A2781E4154F7}"/>
              </a:ext>
            </a:extLst>
          </p:cNvPr>
          <p:cNvSpPr>
            <a:spLocks noGrp="1"/>
          </p:cNvSpPr>
          <p:nvPr>
            <p:ph idx="1"/>
          </p:nvPr>
        </p:nvSpPr>
        <p:spPr>
          <a:xfrm>
            <a:off x="838200" y="1825625"/>
            <a:ext cx="10515600" cy="2273935"/>
          </a:xfrm>
        </p:spPr>
        <p:txBody>
          <a:bodyPr>
            <a:normAutofit fontScale="85000" lnSpcReduction="10000"/>
          </a:bodyPr>
          <a:lstStyle/>
          <a:p>
            <a:r>
              <a:rPr lang="en-GB" dirty="0"/>
              <a:t>We will conduct some elementary analysis of the imported data set in this part. </a:t>
            </a:r>
          </a:p>
          <a:p>
            <a:pPr algn="l"/>
            <a:r>
              <a:rPr lang="en-GB" dirty="0"/>
              <a:t>Let's first contrast the box office success of the top 10 movies. </a:t>
            </a:r>
          </a:p>
          <a:p>
            <a:pPr algn="l"/>
            <a:r>
              <a:rPr lang="en-GB" dirty="0"/>
              <a:t>The movies are already organised according to their ranks in our data collection. </a:t>
            </a:r>
          </a:p>
          <a:p>
            <a:pPr algn="l"/>
            <a:r>
              <a:rPr lang="en-GB" dirty="0"/>
              <a:t>Starting with the top 10 films in the data frame, we will compare their box office takings.</a:t>
            </a:r>
          </a:p>
          <a:p>
            <a:endParaRPr lang="en-US" dirty="0"/>
          </a:p>
        </p:txBody>
      </p:sp>
      <p:pic>
        <p:nvPicPr>
          <p:cNvPr id="5" name="Picture 4">
            <a:extLst>
              <a:ext uri="{FF2B5EF4-FFF2-40B4-BE49-F238E27FC236}">
                <a16:creationId xmlns:a16="http://schemas.microsoft.com/office/drawing/2014/main" id="{70BA12FE-0684-363B-C5BE-1AA83D9FC1B2}"/>
              </a:ext>
            </a:extLst>
          </p:cNvPr>
          <p:cNvPicPr>
            <a:picLocks noChangeAspect="1"/>
          </p:cNvPicPr>
          <p:nvPr/>
        </p:nvPicPr>
        <p:blipFill>
          <a:blip r:embed="rId2"/>
          <a:stretch>
            <a:fillRect/>
          </a:stretch>
        </p:blipFill>
        <p:spPr>
          <a:xfrm>
            <a:off x="1238048" y="4397375"/>
            <a:ext cx="8772225" cy="2095500"/>
          </a:xfrm>
          <a:prstGeom prst="rect">
            <a:avLst/>
          </a:prstGeom>
        </p:spPr>
      </p:pic>
    </p:spTree>
    <p:extLst>
      <p:ext uri="{BB962C8B-B14F-4D97-AF65-F5344CB8AC3E}">
        <p14:creationId xmlns:p14="http://schemas.microsoft.com/office/powerpoint/2010/main" val="3379618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35EDD-5F7C-7AAB-7DC5-F09549FAAB36}"/>
              </a:ext>
            </a:extLst>
          </p:cNvPr>
          <p:cNvSpPr>
            <a:spLocks noGrp="1"/>
          </p:cNvSpPr>
          <p:nvPr>
            <p:ph type="title"/>
          </p:nvPr>
        </p:nvSpPr>
        <p:spPr/>
        <p:txBody>
          <a:bodyPr/>
          <a:lstStyle/>
          <a:p>
            <a:r>
              <a:rPr lang="en-GB" b="0" i="0" dirty="0">
                <a:solidFill>
                  <a:srgbClr val="000000"/>
                </a:solidFill>
                <a:effectLst/>
                <a:latin typeface="Open Sans" panose="020B0606030504020204" pitchFamily="34" charset="0"/>
              </a:rPr>
              <a:t>Data Analysis and Visualization</a:t>
            </a:r>
            <a:r>
              <a:rPr lang="en-GB" dirty="0">
                <a:solidFill>
                  <a:srgbClr val="252525"/>
                </a:solidFill>
                <a:latin typeface="Open Sans" panose="020B0606030504020204" pitchFamily="34" charset="0"/>
              </a:rPr>
              <a:t> (continued)</a:t>
            </a:r>
            <a:endParaRPr lang="en-US" dirty="0"/>
          </a:p>
        </p:txBody>
      </p:sp>
      <p:sp>
        <p:nvSpPr>
          <p:cNvPr id="3" name="Content Placeholder 2">
            <a:extLst>
              <a:ext uri="{FF2B5EF4-FFF2-40B4-BE49-F238E27FC236}">
                <a16:creationId xmlns:a16="http://schemas.microsoft.com/office/drawing/2014/main" id="{2E11B362-68BF-172D-A0E6-8D560D48708B}"/>
              </a:ext>
            </a:extLst>
          </p:cNvPr>
          <p:cNvSpPr>
            <a:spLocks noGrp="1"/>
          </p:cNvSpPr>
          <p:nvPr>
            <p:ph idx="1"/>
          </p:nvPr>
        </p:nvSpPr>
        <p:spPr/>
        <p:txBody>
          <a:bodyPr/>
          <a:lstStyle/>
          <a:p>
            <a:pPr algn="l"/>
            <a:r>
              <a:rPr lang="en-GB" dirty="0"/>
              <a:t>The data frame that will be used for this analysis is shown below. </a:t>
            </a:r>
          </a:p>
          <a:p>
            <a:pPr algn="l"/>
            <a:r>
              <a:rPr lang="en-GB" dirty="0"/>
              <a:t>Be aware that Rank 8 is absent. </a:t>
            </a:r>
          </a:p>
          <a:p>
            <a:pPr algn="l"/>
            <a:r>
              <a:rPr lang="en-GB" dirty="0"/>
              <a:t>This is because during the data cleaning procedure, rows with missing values were eliminated.</a:t>
            </a:r>
          </a:p>
          <a:p>
            <a:endParaRPr lang="en-US" dirty="0"/>
          </a:p>
        </p:txBody>
      </p:sp>
      <p:pic>
        <p:nvPicPr>
          <p:cNvPr id="5" name="Picture 4">
            <a:extLst>
              <a:ext uri="{FF2B5EF4-FFF2-40B4-BE49-F238E27FC236}">
                <a16:creationId xmlns:a16="http://schemas.microsoft.com/office/drawing/2014/main" id="{3A7A7CC1-FE52-B164-83D1-AF0E35143276}"/>
              </a:ext>
            </a:extLst>
          </p:cNvPr>
          <p:cNvPicPr>
            <a:picLocks noChangeAspect="1"/>
          </p:cNvPicPr>
          <p:nvPr/>
        </p:nvPicPr>
        <p:blipFill>
          <a:blip r:embed="rId2"/>
          <a:stretch>
            <a:fillRect/>
          </a:stretch>
        </p:blipFill>
        <p:spPr>
          <a:xfrm>
            <a:off x="170180" y="4056063"/>
            <a:ext cx="5773420" cy="2120900"/>
          </a:xfrm>
          <a:prstGeom prst="rect">
            <a:avLst/>
          </a:prstGeom>
        </p:spPr>
      </p:pic>
      <p:pic>
        <p:nvPicPr>
          <p:cNvPr id="7" name="Picture 6">
            <a:extLst>
              <a:ext uri="{FF2B5EF4-FFF2-40B4-BE49-F238E27FC236}">
                <a16:creationId xmlns:a16="http://schemas.microsoft.com/office/drawing/2014/main" id="{5639F5DF-359A-0642-EC4A-6EAB2F01998F}"/>
              </a:ext>
            </a:extLst>
          </p:cNvPr>
          <p:cNvPicPr>
            <a:picLocks noChangeAspect="1"/>
          </p:cNvPicPr>
          <p:nvPr/>
        </p:nvPicPr>
        <p:blipFill>
          <a:blip r:embed="rId3"/>
          <a:stretch>
            <a:fillRect/>
          </a:stretch>
        </p:blipFill>
        <p:spPr>
          <a:xfrm>
            <a:off x="6096000" y="4001294"/>
            <a:ext cx="5925820" cy="2701856"/>
          </a:xfrm>
          <a:prstGeom prst="rect">
            <a:avLst/>
          </a:prstGeom>
        </p:spPr>
      </p:pic>
    </p:spTree>
    <p:extLst>
      <p:ext uri="{BB962C8B-B14F-4D97-AF65-F5344CB8AC3E}">
        <p14:creationId xmlns:p14="http://schemas.microsoft.com/office/powerpoint/2010/main" val="61925420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484DD-2E4F-8524-4F32-272F325DF59D}"/>
              </a:ext>
            </a:extLst>
          </p:cNvPr>
          <p:cNvSpPr>
            <a:spLocks noGrp="1"/>
          </p:cNvSpPr>
          <p:nvPr>
            <p:ph type="title"/>
          </p:nvPr>
        </p:nvSpPr>
        <p:spPr/>
        <p:txBody>
          <a:bodyPr/>
          <a:lstStyle/>
          <a:p>
            <a:r>
              <a:rPr lang="en-GB" b="0" i="0" dirty="0">
                <a:solidFill>
                  <a:srgbClr val="000000"/>
                </a:solidFill>
                <a:effectLst/>
                <a:latin typeface="Open Sans" panose="020B0606030504020204" pitchFamily="34" charset="0"/>
              </a:rPr>
              <a:t>Data Analysis and Visualization</a:t>
            </a:r>
            <a:r>
              <a:rPr lang="en-GB" dirty="0">
                <a:solidFill>
                  <a:srgbClr val="252525"/>
                </a:solidFill>
                <a:latin typeface="Open Sans" panose="020B0606030504020204" pitchFamily="34" charset="0"/>
              </a:rPr>
              <a:t> (continued)</a:t>
            </a:r>
            <a:endParaRPr lang="en-US" dirty="0"/>
          </a:p>
        </p:txBody>
      </p:sp>
      <p:sp>
        <p:nvSpPr>
          <p:cNvPr id="3" name="Content Placeholder 2">
            <a:extLst>
              <a:ext uri="{FF2B5EF4-FFF2-40B4-BE49-F238E27FC236}">
                <a16:creationId xmlns:a16="http://schemas.microsoft.com/office/drawing/2014/main" id="{4D2E2EC6-3E41-F54D-79DB-921763B23EDC}"/>
              </a:ext>
            </a:extLst>
          </p:cNvPr>
          <p:cNvSpPr>
            <a:spLocks noGrp="1"/>
          </p:cNvSpPr>
          <p:nvPr>
            <p:ph idx="1"/>
          </p:nvPr>
        </p:nvSpPr>
        <p:spPr/>
        <p:txBody>
          <a:bodyPr/>
          <a:lstStyle/>
          <a:p>
            <a:pPr algn="l"/>
            <a:r>
              <a:rPr lang="en-GB" dirty="0"/>
              <a:t>Bar graphs and labels are combined in the graph below. </a:t>
            </a:r>
          </a:p>
          <a:p>
            <a:pPr algn="l"/>
            <a:r>
              <a:rPr lang="en-GB" dirty="0"/>
              <a:t>Bar graphs and ranks are displayed using </a:t>
            </a:r>
            <a:r>
              <a:rPr lang="en-GB" dirty="0" err="1"/>
              <a:t>geom_col</a:t>
            </a:r>
            <a:r>
              <a:rPr lang="en-GB" dirty="0"/>
              <a:t> and </a:t>
            </a:r>
            <a:r>
              <a:rPr lang="en-GB" dirty="0" err="1"/>
              <a:t>geom_label</a:t>
            </a:r>
            <a:r>
              <a:rPr lang="en-GB" dirty="0"/>
              <a:t>, respectively.</a:t>
            </a:r>
          </a:p>
          <a:p>
            <a:endParaRPr lang="en-US" dirty="0"/>
          </a:p>
        </p:txBody>
      </p:sp>
      <p:pic>
        <p:nvPicPr>
          <p:cNvPr id="5" name="Picture 4">
            <a:extLst>
              <a:ext uri="{FF2B5EF4-FFF2-40B4-BE49-F238E27FC236}">
                <a16:creationId xmlns:a16="http://schemas.microsoft.com/office/drawing/2014/main" id="{650229A1-C540-7EE9-05C8-4EF598DE89C2}"/>
              </a:ext>
            </a:extLst>
          </p:cNvPr>
          <p:cNvPicPr>
            <a:picLocks noChangeAspect="1"/>
          </p:cNvPicPr>
          <p:nvPr/>
        </p:nvPicPr>
        <p:blipFill>
          <a:blip r:embed="rId2"/>
          <a:stretch>
            <a:fillRect/>
          </a:stretch>
        </p:blipFill>
        <p:spPr>
          <a:xfrm>
            <a:off x="343501" y="3429000"/>
            <a:ext cx="10515599" cy="2882900"/>
          </a:xfrm>
          <a:prstGeom prst="rect">
            <a:avLst/>
          </a:prstGeom>
        </p:spPr>
      </p:pic>
    </p:spTree>
    <p:extLst>
      <p:ext uri="{BB962C8B-B14F-4D97-AF65-F5344CB8AC3E}">
        <p14:creationId xmlns:p14="http://schemas.microsoft.com/office/powerpoint/2010/main" val="37207273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40F77-2446-2AF4-DC87-C1E1055A998D}"/>
              </a:ext>
            </a:extLst>
          </p:cNvPr>
          <p:cNvSpPr>
            <a:spLocks noGrp="1"/>
          </p:cNvSpPr>
          <p:nvPr>
            <p:ph type="title"/>
          </p:nvPr>
        </p:nvSpPr>
        <p:spPr/>
        <p:txBody>
          <a:bodyPr/>
          <a:lstStyle/>
          <a:p>
            <a:r>
              <a:rPr lang="en-GB" b="0" i="0" dirty="0">
                <a:solidFill>
                  <a:srgbClr val="000000"/>
                </a:solidFill>
                <a:effectLst/>
                <a:latin typeface="Open Sans" panose="020B0606030504020204" pitchFamily="34" charset="0"/>
              </a:rPr>
              <a:t>Data Analysis and Visualization</a:t>
            </a:r>
            <a:r>
              <a:rPr lang="en-GB" dirty="0">
                <a:solidFill>
                  <a:srgbClr val="252525"/>
                </a:solidFill>
                <a:latin typeface="Open Sans" panose="020B0606030504020204" pitchFamily="34" charset="0"/>
              </a:rPr>
              <a:t> (continued)</a:t>
            </a:r>
            <a:endParaRPr lang="en-US" dirty="0"/>
          </a:p>
        </p:txBody>
      </p:sp>
      <p:sp>
        <p:nvSpPr>
          <p:cNvPr id="3" name="Content Placeholder 2">
            <a:extLst>
              <a:ext uri="{FF2B5EF4-FFF2-40B4-BE49-F238E27FC236}">
                <a16:creationId xmlns:a16="http://schemas.microsoft.com/office/drawing/2014/main" id="{DE625DC7-49BC-3862-7EA7-AECD972BF0C7}"/>
              </a:ext>
            </a:extLst>
          </p:cNvPr>
          <p:cNvSpPr>
            <a:spLocks noGrp="1"/>
          </p:cNvSpPr>
          <p:nvPr>
            <p:ph idx="1"/>
          </p:nvPr>
        </p:nvSpPr>
        <p:spPr/>
        <p:txBody>
          <a:bodyPr/>
          <a:lstStyle/>
          <a:p>
            <a:pPr algn="l"/>
            <a:r>
              <a:rPr lang="en-GB" dirty="0"/>
              <a:t>Compare who has made the most money as a director now. </a:t>
            </a:r>
          </a:p>
          <a:p>
            <a:pPr algn="l"/>
            <a:r>
              <a:rPr lang="en-GB" dirty="0"/>
              <a:t>Using the aggregate function, we will total up each director's earnings for this analysis. We will also compare how many films each of them has directed.</a:t>
            </a:r>
          </a:p>
          <a:p>
            <a:endParaRPr lang="en-US" dirty="0"/>
          </a:p>
        </p:txBody>
      </p:sp>
      <p:pic>
        <p:nvPicPr>
          <p:cNvPr id="5" name="Picture 4">
            <a:extLst>
              <a:ext uri="{FF2B5EF4-FFF2-40B4-BE49-F238E27FC236}">
                <a16:creationId xmlns:a16="http://schemas.microsoft.com/office/drawing/2014/main" id="{ED8039B7-B66C-53E6-5C4F-79E7C1BE0B51}"/>
              </a:ext>
            </a:extLst>
          </p:cNvPr>
          <p:cNvPicPr>
            <a:picLocks noChangeAspect="1"/>
          </p:cNvPicPr>
          <p:nvPr/>
        </p:nvPicPr>
        <p:blipFill>
          <a:blip r:embed="rId2"/>
          <a:stretch>
            <a:fillRect/>
          </a:stretch>
        </p:blipFill>
        <p:spPr>
          <a:xfrm>
            <a:off x="662940" y="3521075"/>
            <a:ext cx="7239000" cy="2971800"/>
          </a:xfrm>
          <a:prstGeom prst="rect">
            <a:avLst/>
          </a:prstGeom>
        </p:spPr>
      </p:pic>
      <p:pic>
        <p:nvPicPr>
          <p:cNvPr id="7" name="Picture 6">
            <a:extLst>
              <a:ext uri="{FF2B5EF4-FFF2-40B4-BE49-F238E27FC236}">
                <a16:creationId xmlns:a16="http://schemas.microsoft.com/office/drawing/2014/main" id="{F9C53F8A-28AC-7FB1-570B-DC4742808EC9}"/>
              </a:ext>
            </a:extLst>
          </p:cNvPr>
          <p:cNvPicPr>
            <a:picLocks noChangeAspect="1"/>
          </p:cNvPicPr>
          <p:nvPr/>
        </p:nvPicPr>
        <p:blipFill>
          <a:blip r:embed="rId3"/>
          <a:stretch>
            <a:fillRect/>
          </a:stretch>
        </p:blipFill>
        <p:spPr>
          <a:xfrm>
            <a:off x="8077200" y="3521075"/>
            <a:ext cx="3200400" cy="2044700"/>
          </a:xfrm>
          <a:prstGeom prst="rect">
            <a:avLst/>
          </a:prstGeom>
        </p:spPr>
      </p:pic>
    </p:spTree>
    <p:extLst>
      <p:ext uri="{BB962C8B-B14F-4D97-AF65-F5344CB8AC3E}">
        <p14:creationId xmlns:p14="http://schemas.microsoft.com/office/powerpoint/2010/main" val="20479859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B029A-50A8-32C2-16F7-A4AE4404B331}"/>
              </a:ext>
            </a:extLst>
          </p:cNvPr>
          <p:cNvSpPr>
            <a:spLocks noGrp="1"/>
          </p:cNvSpPr>
          <p:nvPr>
            <p:ph type="title"/>
          </p:nvPr>
        </p:nvSpPr>
        <p:spPr/>
        <p:txBody>
          <a:bodyPr/>
          <a:lstStyle/>
          <a:p>
            <a:r>
              <a:rPr lang="en-GB" b="0" i="0" dirty="0">
                <a:solidFill>
                  <a:srgbClr val="000000"/>
                </a:solidFill>
                <a:effectLst/>
                <a:latin typeface="Open Sans" panose="020B0606030504020204" pitchFamily="34" charset="0"/>
              </a:rPr>
              <a:t>Data Analysis and Visualization</a:t>
            </a:r>
            <a:r>
              <a:rPr lang="en-GB" dirty="0">
                <a:solidFill>
                  <a:srgbClr val="252525"/>
                </a:solidFill>
                <a:latin typeface="Open Sans" panose="020B0606030504020204" pitchFamily="34" charset="0"/>
              </a:rPr>
              <a:t> (continued)</a:t>
            </a:r>
            <a:endParaRPr lang="en-US" dirty="0"/>
          </a:p>
        </p:txBody>
      </p:sp>
      <p:sp>
        <p:nvSpPr>
          <p:cNvPr id="3" name="Content Placeholder 2">
            <a:extLst>
              <a:ext uri="{FF2B5EF4-FFF2-40B4-BE49-F238E27FC236}">
                <a16:creationId xmlns:a16="http://schemas.microsoft.com/office/drawing/2014/main" id="{9F4D138E-9946-41FB-3F7A-B3FD657462EA}"/>
              </a:ext>
            </a:extLst>
          </p:cNvPr>
          <p:cNvSpPr>
            <a:spLocks noGrp="1"/>
          </p:cNvSpPr>
          <p:nvPr>
            <p:ph idx="1"/>
          </p:nvPr>
        </p:nvSpPr>
        <p:spPr/>
        <p:txBody>
          <a:bodyPr/>
          <a:lstStyle/>
          <a:p>
            <a:r>
              <a:rPr lang="en-GB" dirty="0"/>
              <a:t>Let's now examine the performance of the Top 1000 films by creating a histogram that displays the correlation between the amount of money made and the frequency of each earning range.</a:t>
            </a:r>
            <a:endParaRPr lang="en-US" dirty="0"/>
          </a:p>
        </p:txBody>
      </p:sp>
      <p:pic>
        <p:nvPicPr>
          <p:cNvPr id="5" name="Picture 4">
            <a:extLst>
              <a:ext uri="{FF2B5EF4-FFF2-40B4-BE49-F238E27FC236}">
                <a16:creationId xmlns:a16="http://schemas.microsoft.com/office/drawing/2014/main" id="{5742FC08-854C-A29F-250D-1CA39F357520}"/>
              </a:ext>
            </a:extLst>
          </p:cNvPr>
          <p:cNvPicPr>
            <a:picLocks noChangeAspect="1"/>
          </p:cNvPicPr>
          <p:nvPr/>
        </p:nvPicPr>
        <p:blipFill>
          <a:blip r:embed="rId2"/>
          <a:stretch>
            <a:fillRect/>
          </a:stretch>
        </p:blipFill>
        <p:spPr>
          <a:xfrm>
            <a:off x="698500" y="3429000"/>
            <a:ext cx="7772400" cy="2227314"/>
          </a:xfrm>
          <a:prstGeom prst="rect">
            <a:avLst/>
          </a:prstGeom>
        </p:spPr>
      </p:pic>
      <p:pic>
        <p:nvPicPr>
          <p:cNvPr id="7" name="Picture 6">
            <a:extLst>
              <a:ext uri="{FF2B5EF4-FFF2-40B4-BE49-F238E27FC236}">
                <a16:creationId xmlns:a16="http://schemas.microsoft.com/office/drawing/2014/main" id="{695F974E-9239-1270-7B22-EEBC889BA127}"/>
              </a:ext>
            </a:extLst>
          </p:cNvPr>
          <p:cNvPicPr>
            <a:picLocks noChangeAspect="1"/>
          </p:cNvPicPr>
          <p:nvPr/>
        </p:nvPicPr>
        <p:blipFill>
          <a:blip r:embed="rId3"/>
          <a:stretch>
            <a:fillRect/>
          </a:stretch>
        </p:blipFill>
        <p:spPr>
          <a:xfrm>
            <a:off x="8361681" y="3429000"/>
            <a:ext cx="3830320" cy="2931160"/>
          </a:xfrm>
          <a:prstGeom prst="rect">
            <a:avLst/>
          </a:prstGeom>
        </p:spPr>
      </p:pic>
    </p:spTree>
    <p:extLst>
      <p:ext uri="{BB962C8B-B14F-4D97-AF65-F5344CB8AC3E}">
        <p14:creationId xmlns:p14="http://schemas.microsoft.com/office/powerpoint/2010/main" val="109562022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E2F6-3063-EB62-A8E2-5643282B8C68}"/>
              </a:ext>
            </a:extLst>
          </p:cNvPr>
          <p:cNvSpPr>
            <a:spLocks noGrp="1"/>
          </p:cNvSpPr>
          <p:nvPr>
            <p:ph type="title"/>
          </p:nvPr>
        </p:nvSpPr>
        <p:spPr/>
        <p:txBody>
          <a:bodyPr/>
          <a:lstStyle/>
          <a:p>
            <a:r>
              <a:rPr lang="en-GB" b="0" i="0" dirty="0">
                <a:solidFill>
                  <a:srgbClr val="252525"/>
                </a:solidFill>
                <a:effectLst/>
                <a:latin typeface="Open Sans" panose="020B0606030504020204" pitchFamily="34" charset="0"/>
              </a:rPr>
              <a:t>Conclusion </a:t>
            </a:r>
            <a:endParaRPr lang="en-US" dirty="0"/>
          </a:p>
        </p:txBody>
      </p:sp>
      <p:sp>
        <p:nvSpPr>
          <p:cNvPr id="3" name="Content Placeholder 2">
            <a:extLst>
              <a:ext uri="{FF2B5EF4-FFF2-40B4-BE49-F238E27FC236}">
                <a16:creationId xmlns:a16="http://schemas.microsoft.com/office/drawing/2014/main" id="{AC00AC32-981F-9CA9-7A89-4048F120496E}"/>
              </a:ext>
            </a:extLst>
          </p:cNvPr>
          <p:cNvSpPr>
            <a:spLocks noGrp="1"/>
          </p:cNvSpPr>
          <p:nvPr>
            <p:ph idx="1"/>
          </p:nvPr>
        </p:nvSpPr>
        <p:spPr/>
        <p:txBody>
          <a:bodyPr>
            <a:normAutofit fontScale="55000" lnSpcReduction="20000"/>
          </a:bodyPr>
          <a:lstStyle/>
          <a:p>
            <a:pPr marL="0" indent="0" algn="l">
              <a:buNone/>
            </a:pPr>
            <a:r>
              <a:rPr lang="en-GB" dirty="0"/>
              <a:t>Regarding the application of Python and R, there are differing opinions. </a:t>
            </a:r>
          </a:p>
          <a:p>
            <a:pPr marL="0" indent="0" algn="l">
              <a:buNone/>
            </a:pPr>
            <a:r>
              <a:rPr lang="en-GB" dirty="0"/>
              <a:t>There are benefits and drawbacks to both of these languages. </a:t>
            </a:r>
          </a:p>
          <a:p>
            <a:pPr marL="0" indent="0" algn="l">
              <a:buNone/>
            </a:pPr>
            <a:r>
              <a:rPr lang="en-GB" dirty="0"/>
              <a:t>R is also in use, however Python is utilised by many people for many individuals. </a:t>
            </a:r>
          </a:p>
          <a:p>
            <a:pPr marL="0" indent="0" algn="l">
              <a:buNone/>
            </a:pPr>
            <a:r>
              <a:rPr lang="en-GB" dirty="0"/>
              <a:t>R is mostly used for statistics, while Python is utilised for a wide range of features. </a:t>
            </a:r>
          </a:p>
          <a:p>
            <a:pPr marL="0" indent="0" algn="l">
              <a:buNone/>
            </a:pPr>
            <a:r>
              <a:rPr lang="en-GB" dirty="0"/>
              <a:t>The user must choose the language based on the situation.</a:t>
            </a:r>
          </a:p>
          <a:p>
            <a:pPr marL="0" indent="0" algn="l">
              <a:buNone/>
            </a:pPr>
            <a:r>
              <a:rPr lang="en-GB" dirty="0"/>
              <a:t>The preferred programming languages for data analysis, data science, machine learning, etc. are Python and R. </a:t>
            </a:r>
          </a:p>
          <a:p>
            <a:pPr marL="0" indent="0" algn="l">
              <a:buNone/>
            </a:pPr>
            <a:r>
              <a:rPr lang="en-GB" dirty="0"/>
              <a:t>Even though they are both employed for similar goals, they are different from one another. </a:t>
            </a:r>
          </a:p>
          <a:p>
            <a:pPr marL="0" indent="0" algn="l">
              <a:buNone/>
            </a:pPr>
            <a:r>
              <a:rPr lang="en-GB" dirty="0"/>
              <a:t>R primarily concentrates on the statistical aspects of programmes, but Python is more flexible in terms of usage and data analysis goals. </a:t>
            </a:r>
          </a:p>
          <a:p>
            <a:pPr marL="0" indent="0" algn="l">
              <a:buNone/>
            </a:pPr>
            <a:r>
              <a:rPr lang="en-GB" dirty="0"/>
              <a:t>R is an effective tool for visualising data as graphs. </a:t>
            </a:r>
          </a:p>
          <a:p>
            <a:pPr marL="0" indent="0" algn="l">
              <a:buNone/>
            </a:pPr>
            <a:r>
              <a:rPr lang="en-GB" dirty="0"/>
              <a:t>Given that Python is just integrated with a compound work environment, it is challenging to use R in a production domain because its production tools are still under development. </a:t>
            </a:r>
          </a:p>
          <a:p>
            <a:pPr marL="0" indent="0" algn="l">
              <a:buNone/>
            </a:pPr>
            <a:r>
              <a:rPr lang="en-GB" dirty="0"/>
              <a:t>Python is a better alternative when it comes to performance because it performs better than R in all environments. </a:t>
            </a:r>
          </a:p>
          <a:p>
            <a:pPr marL="0" indent="0" algn="l">
              <a:buNone/>
            </a:pPr>
            <a:r>
              <a:rPr lang="en-GB" dirty="0"/>
              <a:t>Nevertheless, depending on their usage, both programming languages are favourites among users.</a:t>
            </a:r>
          </a:p>
        </p:txBody>
      </p:sp>
      <p:pic>
        <p:nvPicPr>
          <p:cNvPr id="4" name="Picture 3">
            <a:extLst>
              <a:ext uri="{FF2B5EF4-FFF2-40B4-BE49-F238E27FC236}">
                <a16:creationId xmlns:a16="http://schemas.microsoft.com/office/drawing/2014/main" id="{6494426F-672F-6FEB-E270-051F43FADD6E}"/>
              </a:ext>
            </a:extLst>
          </p:cNvPr>
          <p:cNvPicPr>
            <a:picLocks noChangeAspect="1"/>
          </p:cNvPicPr>
          <p:nvPr/>
        </p:nvPicPr>
        <p:blipFill>
          <a:blip r:embed="rId2"/>
          <a:stretch>
            <a:fillRect/>
          </a:stretch>
        </p:blipFill>
        <p:spPr>
          <a:xfrm>
            <a:off x="7465259" y="365125"/>
            <a:ext cx="4109119" cy="2527300"/>
          </a:xfrm>
          <a:prstGeom prst="rect">
            <a:avLst/>
          </a:prstGeom>
        </p:spPr>
      </p:pic>
    </p:spTree>
    <p:extLst>
      <p:ext uri="{BB962C8B-B14F-4D97-AF65-F5344CB8AC3E}">
        <p14:creationId xmlns:p14="http://schemas.microsoft.com/office/powerpoint/2010/main" val="28314541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523</TotalTime>
  <Words>4407</Words>
  <Application>Microsoft Macintosh PowerPoint</Application>
  <PresentationFormat>Widescreen</PresentationFormat>
  <Paragraphs>286</Paragraphs>
  <Slides>98</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98</vt:i4>
      </vt:variant>
    </vt:vector>
  </HeadingPairs>
  <TitlesOfParts>
    <vt:vector size="109" baseType="lpstr">
      <vt:lpstr>Arial</vt:lpstr>
      <vt:lpstr>Calibri</vt:lpstr>
      <vt:lpstr>Calibri Light</vt:lpstr>
      <vt:lpstr>Inter</vt:lpstr>
      <vt:lpstr>JetBrainsMonoNL</vt:lpstr>
      <vt:lpstr>Open Sans</vt:lpstr>
      <vt:lpstr>Roboto</vt:lpstr>
      <vt:lpstr>Roboto Mono</vt:lpstr>
      <vt:lpstr>Segoe UI</vt:lpstr>
      <vt:lpstr>Verdana</vt:lpstr>
      <vt:lpstr>Office Theme</vt:lpstr>
      <vt:lpstr>Data Analytics with Python and R</vt:lpstr>
      <vt:lpstr>Tuples in Python</vt:lpstr>
      <vt:lpstr>Tuples in Python(continued)</vt:lpstr>
      <vt:lpstr> Tuples properties</vt:lpstr>
      <vt:lpstr> Tuples properties (continued)</vt:lpstr>
      <vt:lpstr>Tuple Length</vt:lpstr>
      <vt:lpstr>Make A Tuple From One Item</vt:lpstr>
      <vt:lpstr>Data Types for Multiple Items</vt:lpstr>
      <vt:lpstr>Data Types for Multiple Items(continued)</vt:lpstr>
      <vt:lpstr>Data Types for Multiple Items(continued)</vt:lpstr>
      <vt:lpstr>The tuple() Constructor </vt:lpstr>
      <vt:lpstr>Tuples</vt:lpstr>
      <vt:lpstr>Tuples (continued)</vt:lpstr>
      <vt:lpstr>Why Data Analytics Using Python?</vt:lpstr>
      <vt:lpstr>Python Data Analytics Libraries</vt:lpstr>
      <vt:lpstr>Make a NumPy array first.</vt:lpstr>
      <vt:lpstr>Use the array's elements to your advantage.</vt:lpstr>
      <vt:lpstr>Make a 2D array, then examine its shape.</vt:lpstr>
      <vt:lpstr>Utilizing the 2D array's index positions, access elements</vt:lpstr>
      <vt:lpstr>Make a string-type array.</vt:lpstr>
      <vt:lpstr>Distributing values uniformly within a certain period using the arange() and linspace() functions.</vt:lpstr>
      <vt:lpstr>Create an array of arbitrary numbers in the range of 0 and 1.</vt:lpstr>
      <vt:lpstr>Make a shape-specific array of constant values.</vt:lpstr>
      <vt:lpstr>Using the repeat() and tile() functions, an array's elements can be repeated a certain number of times.</vt:lpstr>
      <vt:lpstr>Using the eye() and identity() functions, construct an identity matrix.</vt:lpstr>
      <vt:lpstr>To generate random numbers between 0 and 1, create a 5x5 2D array.</vt:lpstr>
      <vt:lpstr>Sort an array along the row using the sort() function.</vt:lpstr>
      <vt:lpstr>Summarize a column of an array.</vt:lpstr>
      <vt:lpstr>Over a row, add an array.</vt:lpstr>
      <vt:lpstr>Determine the variance, standard deviation, mean, and median.</vt:lpstr>
      <vt:lpstr>The sort() function can be used to arrange an array along a row.</vt:lpstr>
      <vt:lpstr>The append() function can be used to add elements to an array.</vt:lpstr>
      <vt:lpstr>Remove several elements from an array</vt:lpstr>
      <vt:lpstr>Combine the elements of two arrays.</vt:lpstr>
      <vt:lpstr>Data analysis using Pythons library functions </vt:lpstr>
      <vt:lpstr>Bring the libraries in.</vt:lpstr>
      <vt:lpstr>Use the pandas read csv() method to load the dataset.</vt:lpstr>
      <vt:lpstr>Use the head() function to display the dataset's head.</vt:lpstr>
      <vt:lpstr>Use the tail() function to display the dataset's bottom five rows.</vt:lpstr>
      <vt:lpstr>Using the describe() method, print the dataset's summary statistics.</vt:lpstr>
      <vt:lpstr>Plot a histogram with each variable included.</vt:lpstr>
      <vt:lpstr>Box plot to show the connection between engine horsepower and vehicle size.</vt:lpstr>
      <vt:lpstr>Utilize the seaborn library to create a pair storyline.</vt:lpstr>
      <vt:lpstr>Using the drop() function, remove any unnecessary columns from the dataset.</vt:lpstr>
      <vt:lpstr>To rename the columns, use the rename() function.</vt:lpstr>
      <vt:lpstr>Print all instances of duplicate rows.</vt:lpstr>
      <vt:lpstr>Use the drop duplicates() function to eliminate the duplicate rows.</vt:lpstr>
      <vt:lpstr>Remove the dataset's missing values.</vt:lpstr>
      <vt:lpstr>To determine the number of vehicles by brand, plot a histogram.</vt:lpstr>
      <vt:lpstr>Plot the correlation between the various factors.</vt:lpstr>
      <vt:lpstr>Use the drop duplicates() function to eliminate the duplicate rows.</vt:lpstr>
      <vt:lpstr>Python for analysis </vt:lpstr>
      <vt:lpstr>Enumerate</vt:lpstr>
      <vt:lpstr>Changing index</vt:lpstr>
      <vt:lpstr>Changing index (continued)</vt:lpstr>
      <vt:lpstr>Sorted</vt:lpstr>
      <vt:lpstr>Sorted (continued)</vt:lpstr>
      <vt:lpstr>Zip</vt:lpstr>
      <vt:lpstr>Zip(continued)</vt:lpstr>
      <vt:lpstr>Zip(continued)</vt:lpstr>
      <vt:lpstr>Zip(continued)</vt:lpstr>
      <vt:lpstr>Map</vt:lpstr>
      <vt:lpstr>Filter</vt:lpstr>
      <vt:lpstr>Isinstance</vt:lpstr>
      <vt:lpstr>Range</vt:lpstr>
      <vt:lpstr>Round</vt:lpstr>
      <vt:lpstr>Set</vt:lpstr>
      <vt:lpstr>All and Any</vt:lpstr>
      <vt:lpstr>All and Any (continued)</vt:lpstr>
      <vt:lpstr>Eval</vt:lpstr>
      <vt:lpstr>Format</vt:lpstr>
      <vt:lpstr>Setting up Matplotlib and producing a simple line plot ​</vt:lpstr>
      <vt:lpstr>Creating a state-by-state scatter plot of US cities</vt:lpstr>
      <vt:lpstr>Conclusion</vt:lpstr>
      <vt:lpstr>What can I do with R analytics?</vt:lpstr>
      <vt:lpstr>Setting up R&amp;R Studio</vt:lpstr>
      <vt:lpstr>Importing Libraries and Installing Packages </vt:lpstr>
      <vt:lpstr>R Libaries</vt:lpstr>
      <vt:lpstr>Using Internal R Datasets</vt:lpstr>
      <vt:lpstr>Data Wrangling and Analysis in RStudio</vt:lpstr>
      <vt:lpstr>Data Plotting in RStudio</vt:lpstr>
      <vt:lpstr>How to make a scatter plot</vt:lpstr>
      <vt:lpstr> Aesthetic appeal</vt:lpstr>
      <vt:lpstr>R Data Creation from Scratch</vt:lpstr>
      <vt:lpstr>Making a dataframe entails</vt:lpstr>
      <vt:lpstr>Printing the outcome</vt:lpstr>
      <vt:lpstr>Bringing in the Data set</vt:lpstr>
      <vt:lpstr>Bringing in the Data set (continued)</vt:lpstr>
      <vt:lpstr>Bringing in the Data set (continued)</vt:lpstr>
      <vt:lpstr>Organising the data</vt:lpstr>
      <vt:lpstr>Organising the data (continued)</vt:lpstr>
      <vt:lpstr>Organising the data (continued)</vt:lpstr>
      <vt:lpstr>Data Analysis and Visualization</vt:lpstr>
      <vt:lpstr>Data Analysis and Visualization (continued)</vt:lpstr>
      <vt:lpstr>Data Analysis and Visualization (continued)</vt:lpstr>
      <vt:lpstr>Data Analysis and Visualization (continued)</vt:lpstr>
      <vt:lpstr>Data Analysis and Visualization (continued)</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Mazafer Ul-Raqib</dc:creator>
  <cp:lastModifiedBy>Mazafer Ul-Raqib</cp:lastModifiedBy>
  <cp:revision>16</cp:revision>
  <dcterms:created xsi:type="dcterms:W3CDTF">2022-11-26T17:36:47Z</dcterms:created>
  <dcterms:modified xsi:type="dcterms:W3CDTF">2022-12-01T19:51:05Z</dcterms:modified>
</cp:coreProperties>
</file>